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17"/>
  </p:notesMasterIdLst>
  <p:handoutMasterIdLst>
    <p:handoutMasterId r:id="rId18"/>
  </p:handoutMasterIdLst>
  <p:sldIdLst>
    <p:sldId id="351" r:id="rId5"/>
    <p:sldId id="322" r:id="rId6"/>
    <p:sldId id="313" r:id="rId7"/>
    <p:sldId id="350" r:id="rId8"/>
    <p:sldId id="337" r:id="rId9"/>
    <p:sldId id="339" r:id="rId10"/>
    <p:sldId id="338" r:id="rId11"/>
    <p:sldId id="340" r:id="rId12"/>
    <p:sldId id="341" r:id="rId13"/>
    <p:sldId id="349" r:id="rId14"/>
    <p:sldId id="342" r:id="rId15"/>
    <p:sldId id="346" r:id="rId16"/>
  </p:sldIdLst>
  <p:sldSz cx="12192000" cy="6858000"/>
  <p:notesSz cx="7010400" cy="9296400"/>
  <p:embeddedFontLst>
    <p:embeddedFont>
      <p:font typeface="Arial Narrow" panose="020B0606020202030204"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
      <p:font typeface="Century Gothic" panose="020B0502020202020204" pitchFamily="34"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
      <p:font typeface="Proxima Nova Black" panose="02000506030000020004" pitchFamily="2" charset="0"/>
      <p:bold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2D"/>
    <a:srgbClr val="E7E7FF"/>
    <a:srgbClr val="CCCCFF"/>
    <a:srgbClr val="9B9BFF"/>
    <a:srgbClr val="CC99FF"/>
    <a:srgbClr val="2BF530"/>
    <a:srgbClr val="1A844B"/>
    <a:srgbClr val="2C86C4"/>
    <a:srgbClr val="6871AA"/>
    <a:srgbClr val="7E7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067" autoAdjust="0"/>
  </p:normalViewPr>
  <p:slideViewPr>
    <p:cSldViewPr snapToGrid="0">
      <p:cViewPr varScale="1">
        <p:scale>
          <a:sx n="102" d="100"/>
          <a:sy n="102" d="100"/>
        </p:scale>
        <p:origin x="816" y="11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font" Target="fonts/font21.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ABF605-326C-4C7E-89C8-1A8A85DFC38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49F1B8A-0232-4C0D-9D9A-84102A429D5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AB70921-1229-4178-A49A-C350E788C5DE}" type="datetimeFigureOut">
              <a:rPr lang="en-US" smtClean="0"/>
              <a:t>5/21/2024</a:t>
            </a:fld>
            <a:endParaRPr lang="en-US"/>
          </a:p>
        </p:txBody>
      </p:sp>
      <p:sp>
        <p:nvSpPr>
          <p:cNvPr id="4" name="Footer Placeholder 3">
            <a:extLst>
              <a:ext uri="{FF2B5EF4-FFF2-40B4-BE49-F238E27FC236}">
                <a16:creationId xmlns:a16="http://schemas.microsoft.com/office/drawing/2014/main" id="{DFBE8D90-EA4D-4F9C-8352-84B89B96C1A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16720B-D4A7-4FC0-9715-BEEC9F501CD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8C4FA73-BAEA-4E0E-8CF2-7D8705A7FD11}" type="slidenum">
              <a:rPr lang="en-US" smtClean="0"/>
              <a:t>‹#›</a:t>
            </a:fld>
            <a:endParaRPr lang="en-US"/>
          </a:p>
        </p:txBody>
      </p:sp>
    </p:spTree>
    <p:extLst>
      <p:ext uri="{BB962C8B-B14F-4D97-AF65-F5344CB8AC3E}">
        <p14:creationId xmlns:p14="http://schemas.microsoft.com/office/powerpoint/2010/main" val="1030451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4240CA1-DDD5-446C-BCA1-F916B845D9D2}" type="datetimeFigureOut">
              <a:rPr lang="en-US" smtClean="0"/>
              <a:t>5/21/2024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520899B-21F2-4398-A24D-7EFDC8ABECA1}" type="slidenum">
              <a:rPr lang="en-US" smtClean="0"/>
              <a:t>‹#›</a:t>
            </a:fld>
            <a:endParaRPr lang="en-US"/>
          </a:p>
        </p:txBody>
      </p:sp>
    </p:spTree>
    <p:extLst>
      <p:ext uri="{BB962C8B-B14F-4D97-AF65-F5344CB8AC3E}">
        <p14:creationId xmlns:p14="http://schemas.microsoft.com/office/powerpoint/2010/main" val="193812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Neighborhood Matching Grants pre-application workshop.</a:t>
            </a:r>
          </a:p>
        </p:txBody>
      </p:sp>
      <p:sp>
        <p:nvSpPr>
          <p:cNvPr id="4" name="Slide Number Placeholder 3"/>
          <p:cNvSpPr>
            <a:spLocks noGrp="1"/>
          </p:cNvSpPr>
          <p:nvPr>
            <p:ph type="sldNum" sz="quarter" idx="5"/>
          </p:nvPr>
        </p:nvSpPr>
        <p:spPr/>
        <p:txBody>
          <a:bodyPr/>
          <a:lstStyle/>
          <a:p>
            <a:fld id="{B520899B-21F2-4398-A24D-7EFDC8ABECA1}" type="slidenum">
              <a:rPr lang="en-US" smtClean="0"/>
              <a:t>1</a:t>
            </a:fld>
            <a:endParaRPr lang="en-US"/>
          </a:p>
        </p:txBody>
      </p:sp>
    </p:spTree>
    <p:extLst>
      <p:ext uri="{BB962C8B-B14F-4D97-AF65-F5344CB8AC3E}">
        <p14:creationId xmlns:p14="http://schemas.microsoft.com/office/powerpoint/2010/main" val="3066500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baseline="0" dirty="0"/>
          </a:p>
          <a:p>
            <a:pPr defTabSz="931774"/>
            <a:r>
              <a:rPr lang="en-US" baseline="0" dirty="0"/>
              <a:t>When you click to application apply button, you’ll be able to preview the application and download the question list.</a:t>
            </a:r>
          </a:p>
          <a:p>
            <a:pPr defTabSz="931774"/>
            <a:endParaRPr lang="en-US" baseline="0" dirty="0"/>
          </a:p>
          <a:p>
            <a:endParaRPr lang="en-US" b="1" dirty="0"/>
          </a:p>
          <a:p>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10</a:t>
            </a:fld>
            <a:endParaRPr lang="en-US"/>
          </a:p>
        </p:txBody>
      </p:sp>
    </p:spTree>
    <p:extLst>
      <p:ext uri="{BB962C8B-B14F-4D97-AF65-F5344CB8AC3E}">
        <p14:creationId xmlns:p14="http://schemas.microsoft.com/office/powerpoint/2010/main" val="873901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you’re probably curious about how applications are reviewed and scored.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Neighborhood Matching Grants applications are reviewed in a two-phase process that takes 8-10 weeks from the application submission date.</a:t>
            </a:r>
            <a:r>
              <a:rPr lang="en-US" baseline="0" dirty="0"/>
              <a:t> Once you have submitted your application, you will be assigned a staff liaison who will review your application and may reach out to clarify questions.  </a:t>
            </a:r>
            <a:br>
              <a:rPr lang="en-US" baseline="0" dirty="0"/>
            </a:br>
            <a:endParaRPr lang="en-US" baseline="0" dirty="0"/>
          </a:p>
          <a:p>
            <a:r>
              <a:rPr lang="en-US" baseline="0" dirty="0"/>
              <a:t>This first phase also includes time for other staff members to review your application should your project need permission from CDOT or other departments. We do not make decisions or have influence over the requirements or processes of other departments, but we work together to try to move your project forward.</a:t>
            </a:r>
          </a:p>
          <a:p>
            <a:endParaRPr lang="en-US" baseline="0" dirty="0"/>
          </a:p>
          <a:p>
            <a:r>
              <a:rPr lang="en-US" baseline="0" dirty="0"/>
              <a:t>**Important Change*** (effective June 1,  2024 grant cycle)</a:t>
            </a:r>
            <a:br>
              <a:rPr lang="en-US" baseline="0" dirty="0"/>
            </a:br>
            <a:endParaRPr lang="en-US" baseline="0" dirty="0"/>
          </a:p>
          <a:p>
            <a:r>
              <a:rPr lang="en-US" baseline="0" dirty="0"/>
              <a:t>The 3-week clarification period has been replaced with additional support up front to help you submit a competitive application. </a:t>
            </a:r>
            <a:r>
              <a:rPr lang="en-US" b="1" baseline="0" dirty="0"/>
              <a:t>Each application cycle will include several drop-in sessions where you can ask questions, or ask us to review your application before submission.  Again: our goal is to help you submit a complete and compelling application, not to ask you for major edits and clarifications after submission.</a:t>
            </a:r>
          </a:p>
          <a:p>
            <a:endParaRPr lang="en-US" baseline="0" dirty="0"/>
          </a:p>
          <a:p>
            <a:r>
              <a:rPr lang="en-US" baseline="0" dirty="0"/>
              <a:t>Once your project is approved to move forward, our board members meet to review and vote on grant applications. One review team considers requests of $10,000 and less, and a second review team considers requests from $10,001 to $25,000. Applicants are encouraged to attend review team meetings in order to advocate on behalf of their projects.</a:t>
            </a:r>
          </a:p>
          <a:p>
            <a:endParaRPr lang="en-US" baseline="0" dirty="0"/>
          </a:p>
          <a:p>
            <a:r>
              <a:rPr lang="en-US" baseline="0" dirty="0"/>
              <a:t>The review teams use the criteria you see on your screen to score your applications. They are making sure you have a plan to match the grant 100% and have met the minimum requirement of half of that coming from volunteer engagement activities. They also are looking at evidence of neighborhood participation, the impact the project will have on your neighborhood, and how well planned your project is.</a:t>
            </a:r>
          </a:p>
          <a:p>
            <a:endParaRPr lang="en-US" baseline="0" dirty="0"/>
          </a:p>
          <a:p>
            <a:r>
              <a:rPr lang="en-US" baseline="0" dirty="0"/>
              <a:t>Each application question has prompts to assist you in answering the questions to help you get the best score…be sure you read and answer each question thoroughly. Reach out to our team with questions!</a:t>
            </a:r>
            <a:endParaRPr lang="en-US" dirty="0"/>
          </a:p>
          <a:p>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11</a:t>
            </a:fld>
            <a:endParaRPr lang="en-US"/>
          </a:p>
        </p:txBody>
      </p:sp>
    </p:spTree>
    <p:extLst>
      <p:ext uri="{BB962C8B-B14F-4D97-AF65-F5344CB8AC3E}">
        <p14:creationId xmlns:p14="http://schemas.microsoft.com/office/powerpoint/2010/main" val="4172566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ways to get more information and contact info for program staff.</a:t>
            </a:r>
          </a:p>
          <a:p>
            <a:endParaRPr lang="en-US" dirty="0"/>
          </a:p>
          <a:p>
            <a:r>
              <a:rPr lang="en-US" dirty="0"/>
              <a:t>Thanks for participating in this virtual workshop!</a:t>
            </a:r>
          </a:p>
        </p:txBody>
      </p:sp>
      <p:sp>
        <p:nvSpPr>
          <p:cNvPr id="4" name="Slide Number Placeholder 3"/>
          <p:cNvSpPr>
            <a:spLocks noGrp="1"/>
          </p:cNvSpPr>
          <p:nvPr>
            <p:ph type="sldNum" sz="quarter" idx="5"/>
          </p:nvPr>
        </p:nvSpPr>
        <p:spPr/>
        <p:txBody>
          <a:bodyPr/>
          <a:lstStyle/>
          <a:p>
            <a:fld id="{B520899B-21F2-4398-A24D-7EFDC8ABECA1}" type="slidenum">
              <a:rPr lang="en-US" smtClean="0"/>
              <a:t>12</a:t>
            </a:fld>
            <a:endParaRPr lang="en-US"/>
          </a:p>
        </p:txBody>
      </p:sp>
    </p:spTree>
    <p:extLst>
      <p:ext uri="{BB962C8B-B14F-4D97-AF65-F5344CB8AC3E}">
        <p14:creationId xmlns:p14="http://schemas.microsoft.com/office/powerpoint/2010/main" val="229879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your project and engagement activities planned out, it’s time to start the application!</a:t>
            </a:r>
          </a:p>
          <a:p>
            <a:endParaRPr lang="en-US" dirty="0"/>
          </a:p>
          <a:p>
            <a:r>
              <a:rPr lang="en-US" dirty="0"/>
              <a:t>The link to the website is shown at the top right but the easiest way to get to it is simply to go to Charlotte N.C. dot G.O.V. and type NMG in the search bar</a:t>
            </a:r>
          </a:p>
          <a:p>
            <a:endParaRPr lang="en-US" dirty="0"/>
          </a:p>
          <a:p>
            <a:r>
              <a:rPr lang="en-US" dirty="0"/>
              <a:t>Scroll until you see the link for the online grant application. This takes you to the login page – here you will create new account, or login if you already have credentials. If your organization has applied in the past and you need an account, please let us know. It is not necessary to create a new record for your organization.</a:t>
            </a:r>
          </a:p>
          <a:p>
            <a:endParaRPr lang="en-US" dirty="0"/>
          </a:p>
          <a:p>
            <a:r>
              <a:rPr lang="en-US" dirty="0"/>
              <a:t>Click on Apply and select the </a:t>
            </a:r>
            <a:r>
              <a:rPr lang="en-US" b="1" dirty="0"/>
              <a:t>current </a:t>
            </a:r>
            <a:r>
              <a:rPr lang="en-US" dirty="0"/>
              <a:t>NMG application.</a:t>
            </a:r>
          </a:p>
          <a:p>
            <a:endParaRPr lang="en-US" dirty="0"/>
          </a:p>
        </p:txBody>
      </p:sp>
      <p:sp>
        <p:nvSpPr>
          <p:cNvPr id="4" name="Slide Number Placeholder 3"/>
          <p:cNvSpPr>
            <a:spLocks noGrp="1"/>
          </p:cNvSpPr>
          <p:nvPr>
            <p:ph type="sldNum" sz="quarter" idx="10"/>
          </p:nvPr>
        </p:nvSpPr>
        <p:spPr/>
        <p:txBody>
          <a:bodyPr/>
          <a:lstStyle/>
          <a:p>
            <a:fld id="{6B702AB0-66C9-4144-AB74-DEE9537390C4}" type="slidenum">
              <a:rPr lang="en-US" smtClean="0"/>
              <a:t>2</a:t>
            </a:fld>
            <a:endParaRPr lang="en-US"/>
          </a:p>
        </p:txBody>
      </p:sp>
    </p:spTree>
    <p:extLst>
      <p:ext uri="{BB962C8B-B14F-4D97-AF65-F5344CB8AC3E}">
        <p14:creationId xmlns:p14="http://schemas.microsoft.com/office/powerpoint/2010/main" val="1885359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a:p>
            <a:r>
              <a:rPr lang="en-US" baseline="0" dirty="0"/>
              <a:t>On the right is a screenshot of the online application. </a:t>
            </a:r>
          </a:p>
          <a:p>
            <a:endParaRPr lang="en-US" baseline="0" dirty="0"/>
          </a:p>
          <a:p>
            <a:r>
              <a:rPr lang="en-US" dirty="0"/>
              <a:t>The bulk</a:t>
            </a:r>
            <a:r>
              <a:rPr lang="en-US" baseline="0" dirty="0"/>
              <a:t> of the online application asks you to describe your project in detail. </a:t>
            </a:r>
          </a:p>
          <a:p>
            <a:endParaRPr lang="en-US" baseline="0" dirty="0"/>
          </a:p>
          <a:p>
            <a:r>
              <a:rPr lang="en-US" baseline="0" dirty="0"/>
              <a:t>A thorough application helps us understand your vision, the support of your community, and how the proposed project will improve your neighborhood.  </a:t>
            </a:r>
          </a:p>
          <a:p>
            <a:endParaRPr lang="en-US" baseline="0" dirty="0"/>
          </a:p>
          <a:p>
            <a:r>
              <a:rPr lang="en-US" baseline="0" dirty="0"/>
              <a:t>While we encourage neighborhoods to decide upon their own projects, we are happy to help you think through the details.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04FF42E5-7FB8-49E4-95EA-113AA1BA96D9}" type="slidenum">
              <a:rPr lang="en-US" smtClean="0">
                <a:solidFill>
                  <a:prstClr val="black"/>
                </a:solidFill>
              </a:rPr>
              <a:pPr>
                <a:defRPr/>
              </a:pPr>
              <a:t>3</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help you fill out a complete and competitive application!  This presentation covers select the questions. The questions that aren’t discussed are also important, so make sure to read each one thoroughly and answer the question that is asked. </a:t>
            </a:r>
          </a:p>
          <a:p>
            <a:endParaRPr lang="en-US" dirty="0"/>
          </a:p>
          <a:p>
            <a:r>
              <a:rPr lang="en-US" dirty="0"/>
              <a:t>We’ll start with the easy stuff! Give your project a name – and make it descriptive. You want your application to stand out in the reviewers’ minds.</a:t>
            </a:r>
          </a:p>
          <a:p>
            <a:r>
              <a:rPr lang="en-US" dirty="0"/>
              <a:t> </a:t>
            </a:r>
          </a:p>
          <a:p>
            <a:r>
              <a:rPr lang="en-US" dirty="0"/>
              <a:t>As an example, Signage Project is better than June Matching Grant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next question, you’ll summarize your project in a few sentences.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specific and succinct: Install 1 brick monument sign and 10 sign toppers on Trade Street is better than Install signs in the neighborhood. Again, being descriptive helps the reviewers distinguish your project from all the other applications.</a:t>
            </a:r>
          </a:p>
          <a:p>
            <a:endParaRPr lang="en-US" dirty="0"/>
          </a:p>
          <a:p>
            <a:r>
              <a:rPr lang="en-US" dirty="0"/>
              <a:t>Leave the amount requested blank until you’ve finalized your budget. The value should equal the grant request on your budget worksheet.  </a:t>
            </a:r>
          </a:p>
        </p:txBody>
      </p:sp>
      <p:sp>
        <p:nvSpPr>
          <p:cNvPr id="4" name="Slide Number Placeholder 3"/>
          <p:cNvSpPr>
            <a:spLocks noGrp="1"/>
          </p:cNvSpPr>
          <p:nvPr>
            <p:ph type="sldNum" sz="quarter" idx="5"/>
          </p:nvPr>
        </p:nvSpPr>
        <p:spPr/>
        <p:txBody>
          <a:bodyPr/>
          <a:lstStyle/>
          <a:p>
            <a:fld id="{B520899B-21F2-4398-A24D-7EFDC8ABECA1}" type="slidenum">
              <a:rPr lang="en-US" smtClean="0"/>
              <a:t>4</a:t>
            </a:fld>
            <a:endParaRPr lang="en-US"/>
          </a:p>
        </p:txBody>
      </p:sp>
    </p:spTree>
    <p:extLst>
      <p:ext uri="{BB962C8B-B14F-4D97-AF65-F5344CB8AC3E}">
        <p14:creationId xmlns:p14="http://schemas.microsoft.com/office/powerpoint/2010/main" val="237056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code for 2024 online workshop attendance is: OL2024 (that’s letter O, letter L, numbers 2 0 2 4)</a:t>
            </a:r>
          </a:p>
          <a:p>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5</a:t>
            </a:fld>
            <a:endParaRPr lang="en-US"/>
          </a:p>
        </p:txBody>
      </p:sp>
    </p:spTree>
    <p:extLst>
      <p:ext uri="{BB962C8B-B14F-4D97-AF65-F5344CB8AC3E}">
        <p14:creationId xmlns:p14="http://schemas.microsoft.com/office/powerpoint/2010/main" val="271077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about previous activity is designed to help simply the application if you’ve received funding previously. If you aren’t sure, select No.</a:t>
            </a:r>
          </a:p>
          <a:p>
            <a:endParaRPr lang="en-US" dirty="0"/>
          </a:p>
          <a:p>
            <a:r>
              <a:rPr lang="en-US" dirty="0"/>
              <a:t>We need your neighborhood boundaries – we’ve provided names of a few map programs that you may find helpful.  There’s another question in the project details section that asks you to show where your project is located -- you can use these same tools for that question.</a:t>
            </a:r>
          </a:p>
        </p:txBody>
      </p:sp>
      <p:sp>
        <p:nvSpPr>
          <p:cNvPr id="4" name="Slide Number Placeholder 3"/>
          <p:cNvSpPr>
            <a:spLocks noGrp="1"/>
          </p:cNvSpPr>
          <p:nvPr>
            <p:ph type="sldNum" sz="quarter" idx="5"/>
          </p:nvPr>
        </p:nvSpPr>
        <p:spPr/>
        <p:txBody>
          <a:bodyPr/>
          <a:lstStyle/>
          <a:p>
            <a:fld id="{B520899B-21F2-4398-A24D-7EFDC8ABECA1}" type="slidenum">
              <a:rPr lang="en-US" smtClean="0"/>
              <a:t>6</a:t>
            </a:fld>
            <a:endParaRPr lang="en-US"/>
          </a:p>
        </p:txBody>
      </p:sp>
    </p:spTree>
    <p:extLst>
      <p:ext uri="{BB962C8B-B14F-4D97-AF65-F5344CB8AC3E}">
        <p14:creationId xmlns:p14="http://schemas.microsoft.com/office/powerpoint/2010/main" val="104585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3 of the application focuses on your Project Objective:</a:t>
            </a:r>
          </a:p>
          <a:p>
            <a:endParaRPr lang="en-US" dirty="0"/>
          </a:p>
          <a:p>
            <a:pPr defTabSz="931774">
              <a:defRPr/>
            </a:pPr>
            <a:r>
              <a:rPr lang="en-US" sz="1800" i="1" spc="-31" dirty="0">
                <a:latin typeface="Calibri" panose="020F0502020204030204" pitchFamily="34" charset="0"/>
                <a:ea typeface="Calibri" panose="020F0502020204030204" pitchFamily="34" charset="0"/>
              </a:rPr>
              <a:t>Start by defining the problem or issue you want to address…. Think about how your project will create or increase [something positive] or eliminate or decrease [something negative] AND say why or how  that will benefit your neighborhood.</a:t>
            </a:r>
          </a:p>
          <a:p>
            <a:pPr defTabSz="931774">
              <a:defRPr/>
            </a:pPr>
            <a:endParaRPr lang="en-US" sz="1800" i="1" spc="-31" dirty="0">
              <a:latin typeface="Calibri" panose="020F0502020204030204" pitchFamily="34" charset="0"/>
              <a:ea typeface="Calibri" panose="020F0502020204030204" pitchFamily="34" charset="0"/>
            </a:endParaRPr>
          </a:p>
          <a:p>
            <a:pPr defTabSz="931774">
              <a:defRPr/>
            </a:pPr>
            <a:r>
              <a:rPr lang="en-US" sz="1800" i="1" spc="-31" dirty="0">
                <a:latin typeface="Calibri" panose="020F0502020204030204" pitchFamily="34" charset="0"/>
                <a:ea typeface="Calibri" panose="020F0502020204030204" pitchFamily="34" charset="0"/>
              </a:rPr>
              <a:t>Example of a real project - </a:t>
            </a:r>
          </a:p>
          <a:p>
            <a:pPr defTabSz="931774">
              <a:defRPr/>
            </a:pPr>
            <a:endParaRPr lang="en-US" sz="1800" i="1" spc="-31" dirty="0">
              <a:latin typeface="Calibri" panose="020F0502020204030204" pitchFamily="34" charset="0"/>
              <a:ea typeface="Calibri" panose="020F0502020204030204" pitchFamily="34" charset="0"/>
            </a:endParaRPr>
          </a:p>
          <a:p>
            <a:pPr defTabSz="931774">
              <a:defRPr/>
            </a:pPr>
            <a:r>
              <a:rPr lang="en-US" sz="1800" i="1" spc="-31" dirty="0">
                <a:latin typeface="Calibri" panose="020F0502020204030204" pitchFamily="34" charset="0"/>
                <a:ea typeface="Calibri" panose="020F0502020204030204" pitchFamily="34" charset="0"/>
              </a:rPr>
              <a:t>Background: HOA community is requesting funding for a new fence around their pool. They had an existing fence, but discovered that it was too easy to climb. Teenagers and young adults from other communities would drive up at night, climb the fence and use the pool – they also climbed up and jumped off the roof of the pool house.</a:t>
            </a:r>
          </a:p>
          <a:p>
            <a:pPr defTabSz="931774">
              <a:defRPr/>
            </a:pPr>
            <a:endParaRPr lang="en-US" sz="1800" i="1" spc="-31" dirty="0">
              <a:latin typeface="Calibri" panose="020F0502020204030204" pitchFamily="34" charset="0"/>
              <a:ea typeface="Calibri" panose="020F0502020204030204" pitchFamily="34" charset="0"/>
            </a:endParaRPr>
          </a:p>
          <a:p>
            <a:pPr defTabSz="931774">
              <a:defRPr/>
            </a:pPr>
            <a:r>
              <a:rPr lang="en-US" sz="1800" i="1" spc="-31" dirty="0">
                <a:latin typeface="Calibri" panose="020F0502020204030204" pitchFamily="34" charset="0"/>
                <a:ea typeface="Calibri" panose="020F0502020204030204" pitchFamily="34" charset="0"/>
              </a:rPr>
              <a:t>The organization was able to define the problem: inadequate fence was leading to liability issues, including potential for injury or death, possible damage to the roof of the pool house, safety and security of the residents – the kids were usually rowdy and rude, the neighbors have to call the police to get them to leave.</a:t>
            </a:r>
          </a:p>
          <a:p>
            <a:pPr defTabSz="931774">
              <a:defRPr/>
            </a:pPr>
            <a:endParaRPr lang="en-US" sz="1800" i="1" spc="-31" dirty="0">
              <a:latin typeface="Calibri" panose="020F0502020204030204" pitchFamily="34" charset="0"/>
              <a:ea typeface="Calibri" panose="020F0502020204030204" pitchFamily="34" charset="0"/>
            </a:endParaRPr>
          </a:p>
          <a:p>
            <a:pPr defTabSz="931774">
              <a:defRPr/>
            </a:pPr>
            <a:r>
              <a:rPr lang="en-US" sz="1800" i="1" spc="-31" dirty="0">
                <a:latin typeface="Calibri" panose="020F0502020204030204" pitchFamily="34" charset="0"/>
                <a:ea typeface="Calibri" panose="020F0502020204030204" pitchFamily="34" charset="0"/>
              </a:rPr>
              <a:t>In their application, the organization was able to show why the grant was important to the community: a new taller, hard to climb fence would lessen chance of someone getting seriously injured and suing the community, prevent damage to their property and provide peace of mind to the residents.</a:t>
            </a:r>
          </a:p>
          <a:p>
            <a:pPr defTabSz="931774">
              <a:defRPr/>
            </a:pPr>
            <a:endParaRPr lang="en-US" sz="1800" i="1" spc="-31" dirty="0">
              <a:latin typeface="Calibri" panose="020F0502020204030204" pitchFamily="34" charset="0"/>
              <a:ea typeface="Calibri" panose="020F0502020204030204" pitchFamily="34" charset="0"/>
            </a:endParaRPr>
          </a:p>
          <a:p>
            <a:pPr defTabSz="931774">
              <a:defRPr/>
            </a:pPr>
            <a:r>
              <a:rPr lang="en-US" sz="1800" b="1" i="1" spc="-31" dirty="0">
                <a:latin typeface="Calibri" panose="020F0502020204030204" pitchFamily="34" charset="0"/>
                <a:ea typeface="Calibri" panose="020F0502020204030204" pitchFamily="34" charset="0"/>
              </a:rPr>
              <a:t>The NMG is meant to be a group activity so you’ll need to show Neighborhood Participation –</a:t>
            </a:r>
            <a:r>
              <a:rPr lang="en-US" sz="1800" spc="-31" dirty="0">
                <a:latin typeface="Calibri" panose="020F0502020204030204" pitchFamily="34" charset="0"/>
                <a:ea typeface="Calibri" panose="020F0502020204030204" pitchFamily="34" charset="0"/>
              </a:rPr>
              <a:t>The next question has space for written narrative to describe how your neighbors were involved in choosing the project.  </a:t>
            </a:r>
          </a:p>
          <a:p>
            <a:r>
              <a:rPr lang="en-US" sz="1800" dirty="0">
                <a:highlight>
                  <a:srgbClr val="00FF00"/>
                </a:highlight>
                <a:latin typeface="Calibri" panose="020F0502020204030204" pitchFamily="34" charset="0"/>
                <a:ea typeface="Calibri" panose="020F0502020204030204" pitchFamily="34" charset="0"/>
              </a:rPr>
              <a:t>Be specific in your description:  At the meeting on DATE, our community discussed 3 projects and voted on x. “ or We conducted a survey on  x date and the project with the most votes was X.</a:t>
            </a:r>
            <a:endParaRPr lang="en-US" sz="1800" dirty="0">
              <a:latin typeface="Calibri" panose="020F0502020204030204" pitchFamily="34" charset="0"/>
              <a:ea typeface="Calibri" panose="020F0502020204030204" pitchFamily="34" charset="0"/>
            </a:endParaRPr>
          </a:p>
          <a:p>
            <a:pPr defTabSz="931774">
              <a:defRPr/>
            </a:pPr>
            <a:endParaRPr lang="en-US" sz="1800" spc="-31" dirty="0">
              <a:latin typeface="Calibri" panose="020F0502020204030204" pitchFamily="34" charset="0"/>
              <a:ea typeface="Calibri" panose="020F0502020204030204" pitchFamily="34" charset="0"/>
            </a:endParaRPr>
          </a:p>
          <a:p>
            <a:pPr defTabSz="931774">
              <a:defRPr/>
            </a:pPr>
            <a:r>
              <a:rPr lang="en-US" sz="1800" spc="-31" dirty="0">
                <a:latin typeface="Calibri" panose="020F0502020204030204" pitchFamily="34" charset="0"/>
                <a:ea typeface="Calibri" panose="020F0502020204030204" pitchFamily="34" charset="0"/>
              </a:rPr>
              <a:t>Back up your narrative with documentation… Provide meeting minutes, copy of survey and the results, or other documents that show you came together as a group and chose the project together.  </a:t>
            </a:r>
          </a:p>
          <a:p>
            <a:pPr defTabSz="931774">
              <a:defRPr/>
            </a:pPr>
            <a:endParaRPr lang="en-US" sz="1800" spc="-31" dirty="0">
              <a:latin typeface="Calibri" panose="020F0502020204030204" pitchFamily="34" charset="0"/>
              <a:ea typeface="Calibri" panose="020F0502020204030204" pitchFamily="34" charset="0"/>
            </a:endParaRPr>
          </a:p>
          <a:p>
            <a:pPr defTabSz="931774">
              <a:defRPr/>
            </a:pPr>
            <a:r>
              <a:rPr lang="en-US" sz="1800" spc="-31" dirty="0">
                <a:latin typeface="Calibri" panose="020F0502020204030204" pitchFamily="34" charset="0"/>
                <a:ea typeface="Calibri" panose="020F0502020204030204" pitchFamily="34" charset="0"/>
              </a:rPr>
              <a:t>If only your board has discussed the project, get a community meeting on the books or send out a survey ASAP so you can show that the project was communicated and the whole community had a chance to provide input and agree upon the project.</a:t>
            </a:r>
          </a:p>
          <a:p>
            <a:pPr defTabSz="931774">
              <a:defRPr/>
            </a:pPr>
            <a:endParaRPr lang="en-US" sz="1800" spc="-31" dirty="0">
              <a:highlight>
                <a:srgbClr val="00FF00"/>
              </a:highlight>
              <a:latin typeface="Calibri" panose="020F0502020204030204" pitchFamily="34" charset="0"/>
              <a:ea typeface="Calibri" panose="020F0502020204030204" pitchFamily="34" charset="0"/>
            </a:endParaRPr>
          </a:p>
          <a:p>
            <a:pPr defTabSz="931774">
              <a:defRPr/>
            </a:pPr>
            <a:r>
              <a:rPr lang="en-US" sz="1800" b="1" spc="-31" dirty="0">
                <a:highlight>
                  <a:srgbClr val="00FF00"/>
                </a:highlight>
                <a:latin typeface="Calibri" panose="020F0502020204030204" pitchFamily="34" charset="0"/>
                <a:ea typeface="Calibri" panose="020F0502020204030204" pitchFamily="34" charset="0"/>
              </a:rPr>
              <a:t>External Collaboration</a:t>
            </a:r>
          </a:p>
          <a:p>
            <a:pPr defTabSz="931774">
              <a:defRPr/>
            </a:pPr>
            <a:endParaRPr lang="en-US" sz="1800" spc="-31" dirty="0">
              <a:highlight>
                <a:srgbClr val="00FF00"/>
              </a:highlight>
              <a:latin typeface="Calibri" panose="020F0502020204030204" pitchFamily="34" charset="0"/>
              <a:ea typeface="Calibri" panose="020F0502020204030204" pitchFamily="34" charset="0"/>
            </a:endParaRPr>
          </a:p>
          <a:p>
            <a:pPr defTabSz="931774">
              <a:defRPr/>
            </a:pPr>
            <a:r>
              <a:rPr lang="en-US" sz="1800" spc="-31" dirty="0">
                <a:highlight>
                  <a:srgbClr val="00FF00"/>
                </a:highlight>
                <a:latin typeface="Calibri" panose="020F0502020204030204" pitchFamily="34" charset="0"/>
                <a:ea typeface="Calibri" panose="020F0502020204030204" pitchFamily="34" charset="0"/>
              </a:rPr>
              <a:t>If you are working or partnering with another organization to implement your project, describe it in detail. Who is the partner, what is their role.  How will their participation impact your project? External collaboration is not required but does strengthen your application.</a:t>
            </a:r>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7</a:t>
            </a:fld>
            <a:endParaRPr lang="en-US"/>
          </a:p>
        </p:txBody>
      </p:sp>
    </p:spTree>
    <p:extLst>
      <p:ext uri="{BB962C8B-B14F-4D97-AF65-F5344CB8AC3E}">
        <p14:creationId xmlns:p14="http://schemas.microsoft.com/office/powerpoint/2010/main" val="1006463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Project Design and Details</a:t>
            </a:r>
            <a:r>
              <a:rPr lang="en-US" b="0" dirty="0"/>
              <a:t> should cover most of these </a:t>
            </a:r>
            <a:r>
              <a:rPr lang="en-US" dirty="0"/>
              <a:t>these bullet points in detail, including providing an estimated timeline  </a:t>
            </a:r>
          </a:p>
          <a:p>
            <a:r>
              <a:rPr lang="en-US" dirty="0"/>
              <a:t>-- if doing multiple projects, each project should be clearly described and have a timeline</a:t>
            </a:r>
          </a:p>
          <a:p>
            <a:endParaRPr lang="en-US" dirty="0"/>
          </a:p>
          <a:p>
            <a:r>
              <a:rPr lang="en-US" dirty="0"/>
              <a:t>**Provide photos of the existing conditions when possible:</a:t>
            </a:r>
          </a:p>
          <a:p>
            <a:endParaRPr lang="en-US" dirty="0"/>
          </a:p>
          <a:p>
            <a:r>
              <a:rPr lang="en-US" dirty="0"/>
              <a:t>For example: If the project is to convert an empty lot to a soccer field, take photos of the existing space and provide sketch of what it will look like when complete, include photos of the nets and equipment you want to purchase.</a:t>
            </a:r>
          </a:p>
          <a:p>
            <a:endParaRPr lang="en-US" dirty="0"/>
          </a:p>
          <a:p>
            <a:r>
              <a:rPr lang="en-US" dirty="0"/>
              <a:t>You are trying to illustrate to the review team how your project is an improvement for your community. For physical projects, before photos are key!</a:t>
            </a:r>
          </a:p>
        </p:txBody>
      </p:sp>
      <p:sp>
        <p:nvSpPr>
          <p:cNvPr id="4" name="Slide Number Placeholder 3"/>
          <p:cNvSpPr>
            <a:spLocks noGrp="1"/>
          </p:cNvSpPr>
          <p:nvPr>
            <p:ph type="sldNum" sz="quarter" idx="5"/>
          </p:nvPr>
        </p:nvSpPr>
        <p:spPr/>
        <p:txBody>
          <a:bodyPr/>
          <a:lstStyle/>
          <a:p>
            <a:fld id="{B520899B-21F2-4398-A24D-7EFDC8ABECA1}" type="slidenum">
              <a:rPr lang="en-US" smtClean="0"/>
              <a:t>8</a:t>
            </a:fld>
            <a:endParaRPr lang="en-US"/>
          </a:p>
        </p:txBody>
      </p:sp>
    </p:spTree>
    <p:extLst>
      <p:ext uri="{BB962C8B-B14F-4D97-AF65-F5344CB8AC3E}">
        <p14:creationId xmlns:p14="http://schemas.microsoft.com/office/powerpoint/2010/main" val="869311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31774"/>
            <a:r>
              <a:rPr lang="en-US" baseline="0" dirty="0"/>
              <a:t>The review team is also interested in how you will evaluate the success of the project </a:t>
            </a:r>
          </a:p>
          <a:p>
            <a:pPr defTabSz="931774"/>
            <a:endParaRPr lang="en-US" baseline="0" dirty="0"/>
          </a:p>
          <a:p>
            <a:r>
              <a:rPr lang="en-US" dirty="0"/>
              <a:t>Success will look different for every project – define what it looks like for your project. </a:t>
            </a:r>
          </a:p>
          <a:p>
            <a:endParaRPr lang="en-US" dirty="0"/>
          </a:p>
          <a:p>
            <a:r>
              <a:rPr lang="en-US" dirty="0"/>
              <a:t>Be specific, have a baseline – know what your starting point is so you know if the project is successful. </a:t>
            </a:r>
          </a:p>
          <a:p>
            <a:endParaRPr lang="en-US" dirty="0"/>
          </a:p>
          <a:p>
            <a:r>
              <a:rPr lang="en-US" dirty="0"/>
              <a:t>A good answer is specific –”attendance will increase by 10% by end of year” is much better than “attendance will increase” – make sure your answer is realistic and attainable – 10% vs 50%</a:t>
            </a:r>
          </a:p>
          <a:p>
            <a:pPr defTabSz="931774"/>
            <a:endParaRPr lang="en-US" baseline="0" dirty="0"/>
          </a:p>
          <a:p>
            <a:pPr defTabSz="931774"/>
            <a:r>
              <a:rPr lang="en-US" baseline="0" dirty="0"/>
              <a:t>For physical projects, explain how you will sustain the effort once grant funding has ended. If your application is for a landscaping project and you’ll be hiring a company to do the work, will they provide ongoing care – how much will that cost, how will you pay for it? Dues, donations, </a:t>
            </a:r>
            <a:r>
              <a:rPr lang="en-US" baseline="0" dirty="0" err="1"/>
              <a:t>etc</a:t>
            </a:r>
            <a:endParaRPr lang="en-US" baseline="0" dirty="0"/>
          </a:p>
          <a:p>
            <a:pPr defTabSz="931774"/>
            <a:endParaRPr lang="en-US" baseline="0" dirty="0"/>
          </a:p>
          <a:p>
            <a:pPr defTabSz="931774"/>
            <a:r>
              <a:rPr lang="en-US" baseline="0" dirty="0"/>
              <a:t>Lastly, you should explain how you will market and promote your project to those in your neighborhood. Will you send out fliers? Use social media? Go door to door? </a:t>
            </a:r>
          </a:p>
          <a:p>
            <a:pPr defTabSz="931774"/>
            <a:endParaRPr lang="en-US" baseline="0" dirty="0"/>
          </a:p>
          <a:p>
            <a:pPr defTabSz="931774"/>
            <a:r>
              <a:rPr lang="en-US" baseline="0" dirty="0"/>
              <a:t>Thinking through these details during the application process will help things run smoothly once the project is underway.</a:t>
            </a:r>
          </a:p>
          <a:p>
            <a:pPr defTabSz="931774"/>
            <a:endParaRPr lang="en-US" baseline="0" dirty="0"/>
          </a:p>
          <a:p>
            <a:pPr defTabSz="931774"/>
            <a:endParaRPr lang="en-US" baseline="0" dirty="0"/>
          </a:p>
          <a:p>
            <a:endParaRPr lang="en-US" b="1" dirty="0"/>
          </a:p>
          <a:p>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9</a:t>
            </a:fld>
            <a:endParaRPr lang="en-US"/>
          </a:p>
        </p:txBody>
      </p:sp>
    </p:spTree>
    <p:extLst>
      <p:ext uri="{BB962C8B-B14F-4D97-AF65-F5344CB8AC3E}">
        <p14:creationId xmlns:p14="http://schemas.microsoft.com/office/powerpoint/2010/main" val="2892914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39B182-4EAB-4881-AEEE-E46D7C6AED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54"/>
            <a:ext cx="12192000" cy="6857143"/>
          </a:xfrm>
          <a:prstGeom prst="rect">
            <a:avLst/>
          </a:prstGeom>
        </p:spPr>
      </p:pic>
      <p:sp>
        <p:nvSpPr>
          <p:cNvPr id="2" name="Title 1">
            <a:extLst>
              <a:ext uri="{FF2B5EF4-FFF2-40B4-BE49-F238E27FC236}">
                <a16:creationId xmlns:a16="http://schemas.microsoft.com/office/drawing/2014/main" id="{53894F78-8F46-43DF-9D1E-F0E2803251BB}"/>
              </a:ext>
            </a:extLst>
          </p:cNvPr>
          <p:cNvSpPr>
            <a:spLocks noGrp="1"/>
          </p:cNvSpPr>
          <p:nvPr>
            <p:ph type="ctrTitle"/>
          </p:nvPr>
        </p:nvSpPr>
        <p:spPr>
          <a:xfrm>
            <a:off x="443344" y="1564542"/>
            <a:ext cx="10873487" cy="2499587"/>
          </a:xfrm>
        </p:spPr>
        <p:txBody>
          <a:bodyPr anchor="b">
            <a:noAutofit/>
          </a:bodyPr>
          <a:lstStyle>
            <a:lvl1pPr algn="l">
              <a:lnSpc>
                <a:spcPct val="80000"/>
              </a:lnSpc>
              <a:defRPr sz="8800" b="1" baseline="0">
                <a:ln w="12700">
                  <a:solidFill>
                    <a:srgbClr val="1A844B"/>
                  </a:solidFill>
                </a:ln>
                <a:solidFill>
                  <a:schemeClr val="tx2"/>
                </a:solidFill>
                <a:latin typeface="+mj-lt"/>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C17EDF-E4F5-4B1C-ACD2-9522543765B4}"/>
              </a:ext>
            </a:extLst>
          </p:cNvPr>
          <p:cNvSpPr>
            <a:spLocks noGrp="1"/>
          </p:cNvSpPr>
          <p:nvPr>
            <p:ph type="subTitle" idx="1"/>
          </p:nvPr>
        </p:nvSpPr>
        <p:spPr>
          <a:xfrm>
            <a:off x="443345" y="4197565"/>
            <a:ext cx="9144000" cy="1655762"/>
          </a:xfrm>
        </p:spPr>
        <p:txBody>
          <a:bodyPr/>
          <a:lstStyle>
            <a:lvl1pPr marL="0" indent="0" algn="l">
              <a:buNone/>
              <a:defRPr sz="2400" b="1" cap="all" spc="100" baseline="0">
                <a:ln w="12700">
                  <a:solidFill>
                    <a:schemeClr val="accent2"/>
                  </a:solidFill>
                </a:ln>
                <a:solidFill>
                  <a:schemeClr val="accent2"/>
                </a:solidFill>
                <a:latin typeface="+mj-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A8C30FF-3DA9-49B6-A86A-F68EF8FBA443}"/>
              </a:ext>
            </a:extLst>
          </p:cNvPr>
          <p:cNvSpPr>
            <a:spLocks noGrp="1"/>
          </p:cNvSpPr>
          <p:nvPr>
            <p:ph type="dt" sz="half" idx="10"/>
          </p:nvPr>
        </p:nvSpPr>
        <p:spPr>
          <a:xfrm>
            <a:off x="8953500" y="577237"/>
            <a:ext cx="2743200" cy="365125"/>
          </a:xfrm>
          <a:prstGeom prst="rect">
            <a:avLst/>
          </a:prstGeom>
        </p:spPr>
        <p:txBody>
          <a:bodyPr/>
          <a:lstStyle>
            <a:lvl1pPr algn="r">
              <a:defRPr b="1" strike="noStrike" spc="100" baseline="0">
                <a:ln>
                  <a:noFill/>
                </a:ln>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1397168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5BA3B3-0D1A-45C4-880A-3C6143D3AFFD}"/>
              </a:ext>
            </a:extLst>
          </p:cNvPr>
          <p:cNvSpPr>
            <a:spLocks noGrp="1"/>
          </p:cNvSpPr>
          <p:nvPr>
            <p:ph type="sldNum" sz="quarter" idx="10"/>
          </p:nvPr>
        </p:nvSpPr>
        <p:spPr>
          <a:xfrm>
            <a:off x="8954218" y="6558742"/>
            <a:ext cx="3122763" cy="299258"/>
          </a:xfrm>
          <a:prstGeom prst="rect">
            <a:avLst/>
          </a:prstGeom>
        </p:spPr>
        <p:txBody>
          <a:bodyPr/>
          <a:lstStyle/>
          <a:p>
            <a:fld id="{BF891440-8A38-4B35-B518-E5BA39D3850D}" type="slidenum">
              <a:rPr lang="en-US" smtClean="0"/>
              <a:pPr/>
              <a:t>‹#›</a:t>
            </a:fld>
            <a:endParaRPr lang="en-US" dirty="0"/>
          </a:p>
        </p:txBody>
      </p:sp>
      <p:pic>
        <p:nvPicPr>
          <p:cNvPr id="5" name="Picture 4">
            <a:extLst>
              <a:ext uri="{FF2B5EF4-FFF2-40B4-BE49-F238E27FC236}">
                <a16:creationId xmlns:a16="http://schemas.microsoft.com/office/drawing/2014/main" id="{58616EE6-404D-40B8-A9C9-FE0395CDF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6" name="Title 1">
            <a:extLst>
              <a:ext uri="{FF2B5EF4-FFF2-40B4-BE49-F238E27FC236}">
                <a16:creationId xmlns:a16="http://schemas.microsoft.com/office/drawing/2014/main" id="{1927903F-950A-4C8F-882C-6838123482C4}"/>
              </a:ext>
            </a:extLst>
          </p:cNvPr>
          <p:cNvSpPr>
            <a:spLocks noGrp="1"/>
          </p:cNvSpPr>
          <p:nvPr>
            <p:ph type="title"/>
          </p:nvPr>
        </p:nvSpPr>
        <p:spPr>
          <a:xfrm>
            <a:off x="2717291" y="965553"/>
            <a:ext cx="6757416" cy="3628445"/>
          </a:xfrm>
        </p:spPr>
        <p:txBody>
          <a:bodyPr/>
          <a:lstStyle>
            <a:lvl1pPr algn="ctr">
              <a:defRPr b="1">
                <a:ln>
                  <a:noFill/>
                </a:ln>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5508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287E-8AE0-405A-94AF-88234714E64C}"/>
              </a:ext>
            </a:extLst>
          </p:cNvPr>
          <p:cNvSpPr>
            <a:spLocks noGrp="1"/>
          </p:cNvSpPr>
          <p:nvPr>
            <p:ph type="title"/>
          </p:nvPr>
        </p:nvSpPr>
        <p:spPr/>
        <p:txBody>
          <a:bodyPr/>
          <a:lstStyle>
            <a:lvl1pPr>
              <a:defRPr b="1">
                <a:ln w="19050">
                  <a:noFill/>
                </a:ln>
                <a:solidFill>
                  <a:schemeClr val="tx2"/>
                </a:solidFill>
                <a:latin typeface="+mj-lt"/>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43B8EE-D964-413B-842A-431A78C3DE0D}"/>
              </a:ext>
            </a:extLst>
          </p:cNvPr>
          <p:cNvSpPr>
            <a:spLocks noGrp="1"/>
          </p:cNvSpPr>
          <p:nvPr>
            <p:ph idx="1" hasCustomPrompt="1"/>
          </p:nvPr>
        </p:nvSpPr>
        <p:spPr/>
        <p:txBody>
          <a:bodyPr/>
          <a:lstStyle>
            <a:lvl1pPr marL="228600" indent="-228600">
              <a:buClr>
                <a:schemeClr val="accent2"/>
              </a:buClr>
              <a:buFont typeface="Proxima Nova Black" panose="02000506030000020004" pitchFamily="50" charset="0"/>
              <a:buChar char="⊲"/>
              <a:defRPr lang="en-US" sz="2800" b="1" kern="1200" dirty="0">
                <a:ln w="6350">
                  <a:noFill/>
                </a:ln>
                <a:solidFill>
                  <a:schemeClr val="tx1"/>
                </a:solidFill>
                <a:latin typeface="+mj-lt"/>
                <a:ea typeface="Open Sans" panose="020B0606030504020204" pitchFamily="34" charset="0"/>
                <a:cs typeface="Open Sans" panose="020B0606030504020204" pitchFamily="34" charset="0"/>
              </a:defRPr>
            </a:lvl1pPr>
            <a:lvl2pPr>
              <a:defRPr>
                <a:latin typeface="Cambria" panose="02040503050406030204" pitchFamily="18" charset="0"/>
                <a:ea typeface="Cambria" panose="02040503050406030204" pitchFamily="18" charset="0"/>
              </a:defRPr>
            </a:lvl2pPr>
            <a:lvl3pPr>
              <a:defRPr i="1">
                <a:latin typeface="Cambria" panose="02040503050406030204" pitchFamily="18" charset="0"/>
                <a:ea typeface="Cambria" panose="02040503050406030204" pitchFamily="18" charset="0"/>
              </a:defRPr>
            </a:lvl3pPr>
            <a:lvl4pPr>
              <a:defRPr b="1">
                <a:latin typeface="+mj-lt"/>
              </a:defRPr>
            </a:lvl4pPr>
            <a:lvl5pPr>
              <a:defRPr b="1">
                <a:latin typeface="+mj-lt"/>
              </a:defRPr>
            </a:lvl5p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69FB807-CD0F-4B3F-9CBE-F814A62FC1C4}"/>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3045525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EC5-E317-4F07-BEE8-61051D7AF513}"/>
              </a:ext>
            </a:extLst>
          </p:cNvPr>
          <p:cNvSpPr>
            <a:spLocks noGrp="1"/>
          </p:cNvSpPr>
          <p:nvPr>
            <p:ph type="title"/>
          </p:nvPr>
        </p:nvSpPr>
        <p:spPr>
          <a:xfrm>
            <a:off x="831850" y="1709738"/>
            <a:ext cx="10515600" cy="2852737"/>
          </a:xfrm>
        </p:spPr>
        <p:txBody>
          <a:bodyPr anchor="b"/>
          <a:lstStyle>
            <a:lvl1pPr>
              <a:defRPr sz="6000" b="1">
                <a:ln w="19050">
                  <a:noFill/>
                </a:ln>
                <a:solidFill>
                  <a:schemeClr val="tx2"/>
                </a:solidFill>
                <a:latin typeface="+mj-lt"/>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87CD1D-A1B3-4951-9FE7-4E29D6A66A9F}"/>
              </a:ext>
            </a:extLst>
          </p:cNvPr>
          <p:cNvSpPr>
            <a:spLocks noGrp="1"/>
          </p:cNvSpPr>
          <p:nvPr>
            <p:ph type="body" idx="1"/>
          </p:nvPr>
        </p:nvSpPr>
        <p:spPr>
          <a:xfrm>
            <a:off x="831850" y="4589463"/>
            <a:ext cx="10515600" cy="1500187"/>
          </a:xfrm>
        </p:spPr>
        <p:txBody>
          <a:bodyPr/>
          <a:lstStyle>
            <a:lvl1pPr marL="0" indent="0">
              <a:buNone/>
              <a:defRPr sz="2400" b="1">
                <a:ln>
                  <a:noFill/>
                </a:ln>
                <a:solidFill>
                  <a:srgbClr val="7E7E7E"/>
                </a:solidFill>
                <a:latin typeface="+mj-lt"/>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076C2C96-24C1-49CF-AFE7-6F1782CA98C6}"/>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419177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25E0-0C8F-4431-B566-3F6523B849D0}"/>
              </a:ext>
            </a:extLst>
          </p:cNvPr>
          <p:cNvSpPr>
            <a:spLocks noGrp="1"/>
          </p:cNvSpPr>
          <p:nvPr>
            <p:ph type="title"/>
          </p:nvPr>
        </p:nvSpPr>
        <p:spPr/>
        <p:txBody>
          <a:bodyPr/>
          <a:lstStyle>
            <a:lvl1pPr>
              <a:defRPr b="1">
                <a:ln w="12700">
                  <a:noFill/>
                </a:ln>
                <a:latin typeface="+mj-lt"/>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4052758-C838-4BED-8F9F-6D3758C59B36}"/>
              </a:ext>
            </a:extLst>
          </p:cNvPr>
          <p:cNvSpPr>
            <a:spLocks noGrp="1"/>
          </p:cNvSpPr>
          <p:nvPr>
            <p:ph sz="half" idx="1"/>
          </p:nvPr>
        </p:nvSpPr>
        <p:spPr>
          <a:xfrm>
            <a:off x="838200" y="1825625"/>
            <a:ext cx="5181600" cy="4351338"/>
          </a:xfrm>
        </p:spPr>
        <p:txBody>
          <a:bodyPr/>
          <a:lstStyle>
            <a:lvl1pPr>
              <a:defRPr b="1" i="0" baseline="0">
                <a:ln>
                  <a:noFill/>
                </a:ln>
                <a:latin typeface="+mj-lt"/>
                <a:ea typeface="Open Sans" panose="020B0606030504020204" pitchFamily="34" charset="0"/>
                <a:cs typeface="Open Sans" panose="020B0606030504020204" pitchFamily="34" charset="0"/>
              </a:defRPr>
            </a:lvl1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DBAB81-1B52-4313-A428-6C36EA01EB0C}"/>
              </a:ext>
            </a:extLst>
          </p:cNvPr>
          <p:cNvSpPr>
            <a:spLocks noGrp="1"/>
          </p:cNvSpPr>
          <p:nvPr>
            <p:ph sz="half" idx="2"/>
          </p:nvPr>
        </p:nvSpPr>
        <p:spPr>
          <a:xfrm>
            <a:off x="6172200" y="1825625"/>
            <a:ext cx="5181600" cy="4351338"/>
          </a:xfrm>
          <a:ln>
            <a:noFill/>
          </a:ln>
        </p:spPr>
        <p:txBody>
          <a:bodyPr/>
          <a:lstStyle>
            <a:lvl1pPr>
              <a:defRPr b="1" baseline="0">
                <a:ln>
                  <a:noFill/>
                </a:ln>
                <a:latin typeface="+mj-lt"/>
                <a:ea typeface="Open Sans" panose="020B0606030504020204" pitchFamily="34" charset="0"/>
                <a:cs typeface="Open Sans" panose="020B0606030504020204" pitchFamily="34" charset="0"/>
              </a:defRPr>
            </a:lvl1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6CF195D-F99F-4D92-B5AE-464E20B8D3D5}"/>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343090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DADB-6855-463E-94A1-B32F5B38685F}"/>
              </a:ext>
            </a:extLst>
          </p:cNvPr>
          <p:cNvSpPr>
            <a:spLocks noGrp="1"/>
          </p:cNvSpPr>
          <p:nvPr>
            <p:ph type="title"/>
          </p:nvPr>
        </p:nvSpPr>
        <p:spPr>
          <a:xfrm>
            <a:off x="839788" y="365125"/>
            <a:ext cx="10515600" cy="1325563"/>
          </a:xfrm>
        </p:spPr>
        <p:txBody>
          <a:bodyPr/>
          <a:lstStyle>
            <a:lvl1pPr>
              <a:defRPr baseline="0">
                <a:ln w="12700">
                  <a:noFill/>
                </a:ln>
                <a:latin typeface="+mj-lt"/>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5D7B68-A636-45CE-8D68-084AC2254C97}"/>
              </a:ext>
            </a:extLst>
          </p:cNvPr>
          <p:cNvSpPr>
            <a:spLocks noGrp="1"/>
          </p:cNvSpPr>
          <p:nvPr>
            <p:ph type="body" idx="1"/>
          </p:nvPr>
        </p:nvSpPr>
        <p:spPr>
          <a:xfrm>
            <a:off x="839788" y="1681163"/>
            <a:ext cx="5157787" cy="823912"/>
          </a:xfrm>
        </p:spPr>
        <p:txBody>
          <a:bodyPr anchor="ctr"/>
          <a:lstStyle>
            <a:lvl1pPr marL="0" indent="0">
              <a:buNone/>
              <a:defRPr sz="2400" b="1">
                <a:ln w="6350">
                  <a:noFill/>
                </a:ln>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7CE095-9BC3-42DC-8420-FF6F06B5FDA4}"/>
              </a:ext>
            </a:extLst>
          </p:cNvPr>
          <p:cNvSpPr>
            <a:spLocks noGrp="1"/>
          </p:cNvSpPr>
          <p:nvPr>
            <p:ph sz="half" idx="2"/>
          </p:nvPr>
        </p:nvSpPr>
        <p:spPr>
          <a:xfrm>
            <a:off x="839788" y="2505075"/>
            <a:ext cx="5157787" cy="3684588"/>
          </a:xfrm>
        </p:spPr>
        <p:txBody>
          <a:bodyPr/>
          <a:lstStyle>
            <a:lvl1pPr>
              <a:defRPr b="1">
                <a:ln>
                  <a:noFill/>
                </a:ln>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C149C2-0F02-4EA0-9EE9-34C40B4DD2AC}"/>
              </a:ext>
            </a:extLst>
          </p:cNvPr>
          <p:cNvSpPr>
            <a:spLocks noGrp="1"/>
          </p:cNvSpPr>
          <p:nvPr>
            <p:ph type="body" sz="quarter" idx="3"/>
          </p:nvPr>
        </p:nvSpPr>
        <p:spPr>
          <a:xfrm>
            <a:off x="6172200" y="1681163"/>
            <a:ext cx="5183188" cy="823912"/>
          </a:xfrm>
        </p:spPr>
        <p:txBody>
          <a:bodyPr anchor="ctr"/>
          <a:lstStyle>
            <a:lvl1pPr marL="0" indent="0">
              <a:buNone/>
              <a:defRPr sz="2400" b="1">
                <a:ln w="6350">
                  <a:noFill/>
                </a:ln>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5819CF-C9F9-4127-9E04-3CCA2B3DCD18}"/>
              </a:ext>
            </a:extLst>
          </p:cNvPr>
          <p:cNvSpPr>
            <a:spLocks noGrp="1"/>
          </p:cNvSpPr>
          <p:nvPr>
            <p:ph sz="quarter" idx="4"/>
          </p:nvPr>
        </p:nvSpPr>
        <p:spPr>
          <a:xfrm>
            <a:off x="6172200" y="2505075"/>
            <a:ext cx="5183188" cy="3684588"/>
          </a:xfrm>
        </p:spPr>
        <p:txBody>
          <a:bodyPr/>
          <a:lstStyle>
            <a:lvl1pPr>
              <a:defRPr b="1">
                <a:ln>
                  <a:noFill/>
                </a:ln>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EB146494-3FAC-4753-B3EC-3667284822BA}"/>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1292482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0C25E-64F4-4593-98DC-50D24E49321A}"/>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US" sz="4400" b="1" kern="1200" dirty="0">
                <a:ln w="12700">
                  <a:noFill/>
                </a:ln>
                <a:solidFill>
                  <a:schemeClr val="tx2"/>
                </a:solidFill>
                <a:latin typeface="+mj-lt"/>
                <a:ea typeface="+mj-ea"/>
                <a:cs typeface="+mj-cs"/>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26013AE1-3A90-4A7E-9648-A8BD9A98B48B}"/>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342169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C63E7F-223F-49A2-9D20-6DEB4263B2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5" name="Picture Placeholder 2">
            <a:extLst>
              <a:ext uri="{FF2B5EF4-FFF2-40B4-BE49-F238E27FC236}">
                <a16:creationId xmlns:a16="http://schemas.microsoft.com/office/drawing/2014/main" id="{1DBD644A-4712-4EDC-8707-C8BB8813959F}"/>
              </a:ext>
            </a:extLst>
          </p:cNvPr>
          <p:cNvSpPr>
            <a:spLocks noGrp="1"/>
          </p:cNvSpPr>
          <p:nvPr>
            <p:ph type="pic" idx="1"/>
          </p:nvPr>
        </p:nvSpPr>
        <p:spPr>
          <a:xfrm>
            <a:off x="1121386" y="1063844"/>
            <a:ext cx="4419878" cy="4419878"/>
          </a:xfrm>
          <a:prstGeom prst="ellipse">
            <a:avLst/>
          </a:prstGeom>
        </p:spPr>
        <p:txBody>
          <a:bodyPr/>
          <a:lstStyle>
            <a:lvl1pPr marL="0" indent="0">
              <a:buNone/>
              <a:defRPr sz="3200" b="1" baseline="-25000">
                <a:ln>
                  <a:noFill/>
                </a:ln>
                <a:solidFill>
                  <a:schemeClr val="tx1"/>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Title 1">
            <a:extLst>
              <a:ext uri="{FF2B5EF4-FFF2-40B4-BE49-F238E27FC236}">
                <a16:creationId xmlns:a16="http://schemas.microsoft.com/office/drawing/2014/main" id="{1B242A47-D283-44F8-9DA9-B3085595D3DB}"/>
              </a:ext>
            </a:extLst>
          </p:cNvPr>
          <p:cNvSpPr>
            <a:spLocks noGrp="1"/>
          </p:cNvSpPr>
          <p:nvPr>
            <p:ph type="title"/>
          </p:nvPr>
        </p:nvSpPr>
        <p:spPr>
          <a:xfrm>
            <a:off x="6591365" y="1063844"/>
            <a:ext cx="4549941" cy="3628445"/>
          </a:xfrm>
        </p:spPr>
        <p:txBody>
          <a:bodyPr/>
          <a:lstStyle>
            <a:lvl1pPr>
              <a:defRPr b="1">
                <a:ln>
                  <a:noFill/>
                </a:ln>
                <a:solidFill>
                  <a:schemeClr val="bg1"/>
                </a:solidFill>
                <a:latin typeface="+mj-lt"/>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67C245DD-47A2-44FE-B26A-432CC5401B19}"/>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2158988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34071-1D48-47FE-A284-089A8F252AA2}"/>
              </a:ext>
            </a:extLst>
          </p:cNvPr>
          <p:cNvSpPr>
            <a:spLocks noGrp="1"/>
          </p:cNvSpPr>
          <p:nvPr>
            <p:ph idx="1"/>
          </p:nvPr>
        </p:nvSpPr>
        <p:spPr>
          <a:xfrm>
            <a:off x="5183188" y="987425"/>
            <a:ext cx="6172200" cy="4873625"/>
          </a:xfrm>
        </p:spPr>
        <p:txBody>
          <a:bodyPr/>
          <a:lstStyle>
            <a:lvl1pPr>
              <a:defRPr sz="2800" b="1">
                <a:ln>
                  <a:noFill/>
                </a:ln>
                <a:latin typeface="+mj-lt"/>
              </a:defRPr>
            </a:lvl1pPr>
            <a:lvl2pPr>
              <a:defRPr sz="2400"/>
            </a:lvl2pPr>
            <a:lvl3pPr>
              <a:defRPr sz="2400"/>
            </a:lvl3pPr>
            <a:lvl4pPr>
              <a:defRPr lang="en-US" b="1" dirty="0">
                <a:latin typeface="+mj-lt"/>
              </a:defRPr>
            </a:lvl4pPr>
            <a:lvl5pPr>
              <a:defRPr lang="en-US" sz="1600" b="1" dirty="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4D6116A-57E2-49F4-B01F-14A233023412}"/>
              </a:ext>
            </a:extLst>
          </p:cNvPr>
          <p:cNvSpPr>
            <a:spLocks noGrp="1"/>
          </p:cNvSpPr>
          <p:nvPr>
            <p:ph type="body" sz="half" idx="2" hasCustomPrompt="1"/>
          </p:nvPr>
        </p:nvSpPr>
        <p:spPr>
          <a:xfrm>
            <a:off x="839788" y="2057400"/>
            <a:ext cx="3932237" cy="3811588"/>
          </a:xfrm>
        </p:spPr>
        <p:txBody>
          <a:bodyPr/>
          <a:lstStyle>
            <a:lvl1pPr marL="0" indent="0">
              <a:buNone/>
              <a:defRPr sz="1600" b="1">
                <a:ln>
                  <a:noFill/>
                </a:ln>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R="0" lvl="0" algn="l" defTabSz="914400" rtl="0" eaLnBrk="1" fontAlgn="auto" latinLnBrk="0" hangingPunct="1">
              <a:lnSpc>
                <a:spcPct val="90000"/>
              </a:lnSpc>
              <a:spcBef>
                <a:spcPts val="1000"/>
              </a:spcBef>
              <a:spcAft>
                <a:spcPts val="0"/>
              </a:spcAft>
              <a:buClr>
                <a:srgbClr val="6FBE44"/>
              </a:buClr>
              <a:buSzTx/>
              <a:tabLst/>
              <a:defRPr/>
            </a:pPr>
            <a:r>
              <a:rPr kumimoji="0" lang="en-US" sz="2800" b="1" i="0" u="none" strike="noStrike" kern="1200" cap="none" spc="0" normalizeH="0" baseline="0" noProof="0" dirty="0">
                <a:ln w="6350">
                  <a:noFill/>
                </a:ln>
                <a:solidFill>
                  <a:srgbClr val="000000"/>
                </a:solidFill>
                <a:effectLst/>
                <a:uLnTx/>
                <a:uFillTx/>
                <a:latin typeface="Century Gothic"/>
                <a:ea typeface="Open Sans" panose="020B0606030504020204" pitchFamily="34" charset="0"/>
                <a:cs typeface="Open Sans" panose="020B0606030504020204" pitchFamily="34" charset="0"/>
              </a:rPr>
              <a:t>Bullet Point</a:t>
            </a: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More info	</a:t>
            </a:r>
          </a:p>
          <a:p>
            <a:pPr marR="0" lvl="2" algn="l" defTabSz="914400" rtl="0" eaLnBrk="1" fontAlgn="auto" latinLnBrk="0" hangingPunct="1">
              <a:lnSpc>
                <a:spcPct val="90000"/>
              </a:lnSpc>
              <a:spcBef>
                <a:spcPts val="500"/>
              </a:spcBef>
              <a:spcAft>
                <a:spcPts val="0"/>
              </a:spcAft>
              <a:buClrTx/>
              <a:buSzTx/>
              <a:tabLst/>
              <a:defRPr/>
            </a:pPr>
            <a:r>
              <a:rPr kumimoji="0" lang="en-US"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More info</a:t>
            </a:r>
          </a:p>
        </p:txBody>
      </p:sp>
      <p:sp>
        <p:nvSpPr>
          <p:cNvPr id="6" name="Slide Number Placeholder 5">
            <a:extLst>
              <a:ext uri="{FF2B5EF4-FFF2-40B4-BE49-F238E27FC236}">
                <a16:creationId xmlns:a16="http://schemas.microsoft.com/office/drawing/2014/main" id="{84A28EF2-C28C-473F-8A1E-A6F811B0550C}"/>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
        <p:nvSpPr>
          <p:cNvPr id="7" name="Title 1">
            <a:extLst>
              <a:ext uri="{FF2B5EF4-FFF2-40B4-BE49-F238E27FC236}">
                <a16:creationId xmlns:a16="http://schemas.microsoft.com/office/drawing/2014/main" id="{6D22DCA0-9D63-4F50-968C-5B0A61DC9B3A}"/>
              </a:ext>
            </a:extLst>
          </p:cNvPr>
          <p:cNvSpPr>
            <a:spLocks noGrp="1"/>
          </p:cNvSpPr>
          <p:nvPr>
            <p:ph type="title"/>
          </p:nvPr>
        </p:nvSpPr>
        <p:spPr>
          <a:xfrm>
            <a:off x="839788" y="987425"/>
            <a:ext cx="3932237" cy="1069065"/>
          </a:xfrm>
        </p:spPr>
        <p:txBody>
          <a:bodyPr anchor="b">
            <a:noAutofit/>
          </a:bodyPr>
          <a:lstStyle>
            <a:lvl1pPr>
              <a:defRPr sz="3600" b="1">
                <a:ln>
                  <a:noFill/>
                </a:ln>
                <a:solidFill>
                  <a:schemeClr val="tx2"/>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642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86DA5D-34AA-45B8-B785-3C6D7937DE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E102C588-0A42-450A-94C5-12B57A0DEFA2}"/>
              </a:ext>
            </a:extLst>
          </p:cNvPr>
          <p:cNvSpPr>
            <a:spLocks noGrp="1"/>
          </p:cNvSpPr>
          <p:nvPr>
            <p:ph type="pic" idx="1"/>
          </p:nvPr>
        </p:nvSpPr>
        <p:spPr>
          <a:xfrm>
            <a:off x="6309360" y="0"/>
            <a:ext cx="5882640" cy="6525592"/>
          </a:xfrm>
        </p:spPr>
        <p:txBody>
          <a:bodyPr/>
          <a:lstStyle>
            <a:lvl1pPr marL="0" indent="0">
              <a:buNone/>
              <a:defRPr sz="3200" b="1" baseline="-250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6C4B76C5-55E3-49E1-98DE-4EE4B73DFA54}"/>
              </a:ext>
            </a:extLst>
          </p:cNvPr>
          <p:cNvSpPr>
            <a:spLocks noGrp="1"/>
          </p:cNvSpPr>
          <p:nvPr>
            <p:ph type="title"/>
          </p:nvPr>
        </p:nvSpPr>
        <p:spPr>
          <a:xfrm>
            <a:off x="839788" y="457200"/>
            <a:ext cx="3932237" cy="1064029"/>
          </a:xfrm>
        </p:spPr>
        <p:txBody>
          <a:bodyPr anchor="b">
            <a:noAutofit/>
          </a:bodyPr>
          <a:lstStyle>
            <a:lvl1pPr>
              <a:defRPr sz="3600" b="1">
                <a:ln>
                  <a:noFill/>
                </a:ln>
                <a:solidFill>
                  <a:schemeClr val="tx2"/>
                </a:solidFill>
                <a:latin typeface="+mj-lt"/>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473A275-6B3C-488D-A63F-71F8338961B2}"/>
              </a:ext>
            </a:extLst>
          </p:cNvPr>
          <p:cNvSpPr>
            <a:spLocks noGrp="1"/>
          </p:cNvSpPr>
          <p:nvPr>
            <p:ph type="body" sz="half" idx="2" hasCustomPrompt="1"/>
          </p:nvPr>
        </p:nvSpPr>
        <p:spPr>
          <a:xfrm>
            <a:off x="839788" y="1729047"/>
            <a:ext cx="4355667" cy="4139941"/>
          </a:xfrm>
        </p:spPr>
        <p:txBody>
          <a:bodyPr/>
          <a:lstStyle>
            <a:lvl1pPr marL="0" indent="0">
              <a:buNone/>
              <a:defRPr sz="1600" b="1">
                <a:ln>
                  <a:noFill/>
                </a:ln>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R="0" lvl="0" algn="l" defTabSz="914400" rtl="0" eaLnBrk="1" fontAlgn="auto" latinLnBrk="0" hangingPunct="1">
              <a:lnSpc>
                <a:spcPct val="90000"/>
              </a:lnSpc>
              <a:spcBef>
                <a:spcPts val="1000"/>
              </a:spcBef>
              <a:spcAft>
                <a:spcPts val="0"/>
              </a:spcAft>
              <a:buClr>
                <a:srgbClr val="6FBE44"/>
              </a:buClr>
              <a:buSzTx/>
              <a:tabLst/>
              <a:defRPr/>
            </a:pPr>
            <a:r>
              <a:rPr kumimoji="0" lang="en-US" sz="2800" b="1" i="0" u="none" strike="noStrike" kern="1200" cap="none" spc="0" normalizeH="0" baseline="0" noProof="0" dirty="0">
                <a:ln w="6350">
                  <a:noFill/>
                </a:ln>
                <a:solidFill>
                  <a:srgbClr val="000000"/>
                </a:solidFill>
                <a:effectLst/>
                <a:uLnTx/>
                <a:uFillTx/>
                <a:latin typeface="Century Gothic"/>
                <a:ea typeface="Open Sans" panose="020B0606030504020204" pitchFamily="34" charset="0"/>
                <a:cs typeface="Open Sans" panose="020B0606030504020204" pitchFamily="34" charset="0"/>
              </a:rPr>
              <a:t>Bullet Point</a:t>
            </a: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More info	</a:t>
            </a:r>
          </a:p>
          <a:p>
            <a:pPr marR="0" lvl="2" algn="l" defTabSz="914400" rtl="0" eaLnBrk="1" fontAlgn="auto" latinLnBrk="0" hangingPunct="1">
              <a:lnSpc>
                <a:spcPct val="90000"/>
              </a:lnSpc>
              <a:spcBef>
                <a:spcPts val="500"/>
              </a:spcBef>
              <a:spcAft>
                <a:spcPts val="0"/>
              </a:spcAft>
              <a:buClrTx/>
              <a:buSzTx/>
              <a:tabLst/>
              <a:defRPr/>
            </a:pPr>
            <a:r>
              <a:rPr kumimoji="0" lang="en-US"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More info</a:t>
            </a:r>
          </a:p>
        </p:txBody>
      </p:sp>
      <p:sp>
        <p:nvSpPr>
          <p:cNvPr id="8" name="Slide Number Placeholder 5">
            <a:extLst>
              <a:ext uri="{FF2B5EF4-FFF2-40B4-BE49-F238E27FC236}">
                <a16:creationId xmlns:a16="http://schemas.microsoft.com/office/drawing/2014/main" id="{9551AA7D-70AA-4A35-B7BD-F7880A0B396E}"/>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817901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845167-CB38-45C0-A54A-36F538C6BB7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CB503EF7-CA88-470A-B424-032AD701B5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4D89903-5989-4481-B109-6844CB5189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FF1D17A-5D80-419D-A73B-2068644559A3}"/>
              </a:ext>
            </a:extLst>
          </p:cNvPr>
          <p:cNvSpPr>
            <a:spLocks noGrp="1"/>
          </p:cNvSpPr>
          <p:nvPr>
            <p:ph type="sldNum" sz="quarter" idx="4"/>
          </p:nvPr>
        </p:nvSpPr>
        <p:spPr>
          <a:xfrm>
            <a:off x="8954218" y="6558742"/>
            <a:ext cx="3122763" cy="299258"/>
          </a:xfrm>
          <a:prstGeom prst="rect">
            <a:avLst/>
          </a:prstGeom>
        </p:spPr>
        <p:txBody>
          <a:bodyPr vert="horz" lIns="91440" tIns="45720" rIns="91440" bIns="45720" rtlCol="0" anchor="ctr"/>
          <a:lstStyle>
            <a:lvl1pPr algn="r">
              <a:defRPr sz="1200" b="1">
                <a:ln w="9525">
                  <a:solidFill>
                    <a:schemeClr val="bg1"/>
                  </a:solidFill>
                </a:ln>
                <a:solidFill>
                  <a:schemeClr val="bg1"/>
                </a:solidFill>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1298789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l" defTabSz="914400" rtl="0" eaLnBrk="1" latinLnBrk="0" hangingPunct="1">
        <a:lnSpc>
          <a:spcPct val="90000"/>
        </a:lnSpc>
        <a:spcBef>
          <a:spcPct val="0"/>
        </a:spcBef>
        <a:buNone/>
        <a:defRPr sz="4400" b="1" kern="1200">
          <a:ln>
            <a:noFill/>
          </a:ln>
          <a:solidFill>
            <a:schemeClr val="tx2"/>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2"/>
        </a:buClr>
        <a:buFont typeface="Proxima Nova Black" panose="02000506030000020004" pitchFamily="50" charset="0"/>
        <a:buChar char="⊲"/>
        <a:defRPr sz="2800" b="1" kern="1200">
          <a:ln w="6350">
            <a:noFill/>
          </a:ln>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charlottenc.gov/Streets-and-Neighborhoods/Get-Involved/Neighborhood-Matching-Grants" TargetMode="External"/><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hyperlink" Target="https://www.charlottenc.gov/Streets-and-Neighborhoods/Get-Involved/Neighborhood-Matching-Grant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EC3A-77C6-4F6D-8BA3-8B148A57E48E}"/>
              </a:ext>
            </a:extLst>
          </p:cNvPr>
          <p:cNvSpPr>
            <a:spLocks noGrp="1"/>
          </p:cNvSpPr>
          <p:nvPr>
            <p:ph type="ctrTitle"/>
          </p:nvPr>
        </p:nvSpPr>
        <p:spPr>
          <a:xfrm>
            <a:off x="443344" y="1564542"/>
            <a:ext cx="11387295" cy="1250577"/>
          </a:xfrm>
        </p:spPr>
        <p:txBody>
          <a:bodyPr/>
          <a:lstStyle/>
          <a:p>
            <a:pPr>
              <a:lnSpc>
                <a:spcPct val="70000"/>
              </a:lnSpc>
            </a:pPr>
            <a:r>
              <a:rPr lang="en-US" sz="5000" dirty="0"/>
              <a:t>Neighborhood Matching Grants</a:t>
            </a:r>
          </a:p>
        </p:txBody>
      </p:sp>
      <p:sp>
        <p:nvSpPr>
          <p:cNvPr id="3" name="Subtitle 2">
            <a:extLst>
              <a:ext uri="{FF2B5EF4-FFF2-40B4-BE49-F238E27FC236}">
                <a16:creationId xmlns:a16="http://schemas.microsoft.com/office/drawing/2014/main" id="{4ED905B4-0870-47E1-A50F-99EF2C2FD59F}"/>
              </a:ext>
            </a:extLst>
          </p:cNvPr>
          <p:cNvSpPr>
            <a:spLocks noGrp="1"/>
          </p:cNvSpPr>
          <p:nvPr>
            <p:ph type="subTitle" idx="1"/>
          </p:nvPr>
        </p:nvSpPr>
        <p:spPr>
          <a:xfrm>
            <a:off x="443344" y="2815119"/>
            <a:ext cx="10517105" cy="745230"/>
          </a:xfrm>
        </p:spPr>
        <p:txBody>
          <a:bodyPr/>
          <a:lstStyle/>
          <a:p>
            <a:br>
              <a:rPr lang="en-US" sz="1000" dirty="0"/>
            </a:br>
            <a:r>
              <a:rPr lang="en-US" dirty="0"/>
              <a:t>Pre-application workshop, part 2 of 3</a:t>
            </a:r>
          </a:p>
        </p:txBody>
      </p:sp>
      <p:pic>
        <p:nvPicPr>
          <p:cNvPr id="6" name="Audio 5">
            <a:hlinkClick r:id="" action="ppaction://media"/>
            <a:extLst>
              <a:ext uri="{FF2B5EF4-FFF2-40B4-BE49-F238E27FC236}">
                <a16:creationId xmlns:a16="http://schemas.microsoft.com/office/drawing/2014/main" id="{C9A35C16-5A7E-4C3C-FFBF-D604928711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TextBox 4">
            <a:extLst>
              <a:ext uri="{FF2B5EF4-FFF2-40B4-BE49-F238E27FC236}">
                <a16:creationId xmlns:a16="http://schemas.microsoft.com/office/drawing/2014/main" id="{F3C3A09D-C203-871D-FBC8-B9E2C0256F0A}"/>
              </a:ext>
            </a:extLst>
          </p:cNvPr>
          <p:cNvSpPr txBox="1"/>
          <p:nvPr/>
        </p:nvSpPr>
        <p:spPr>
          <a:xfrm>
            <a:off x="443344" y="3429000"/>
            <a:ext cx="8967784" cy="400110"/>
          </a:xfrm>
          <a:prstGeom prst="rect">
            <a:avLst/>
          </a:prstGeom>
          <a:noFill/>
        </p:spPr>
        <p:txBody>
          <a:bodyPr wrap="square">
            <a:spAutoFit/>
          </a:bodyPr>
          <a:lstStyle/>
          <a:p>
            <a:r>
              <a:rPr lang="en-US" sz="2000" b="1" dirty="0">
                <a:ln w="12700">
                  <a:solidFill>
                    <a:srgbClr val="1A844B"/>
                  </a:solidFill>
                </a:ln>
                <a:solidFill>
                  <a:schemeClr val="tx2"/>
                </a:solidFill>
                <a:latin typeface="+mj-lt"/>
                <a:ea typeface="Open Sans Extrabold" panose="020B0906030804020204" pitchFamily="34" charset="0"/>
                <a:cs typeface="Open Sans Extrabold" panose="020B0906030804020204" pitchFamily="34" charset="0"/>
              </a:rPr>
              <a:t>Application Overview: Tips for submitting a competitive application</a:t>
            </a:r>
          </a:p>
        </p:txBody>
      </p:sp>
    </p:spTree>
    <p:extLst>
      <p:ext uri="{BB962C8B-B14F-4D97-AF65-F5344CB8AC3E}">
        <p14:creationId xmlns:p14="http://schemas.microsoft.com/office/powerpoint/2010/main" val="3883963366"/>
      </p:ext>
    </p:extLst>
  </p:cSld>
  <p:clrMapOvr>
    <a:masterClrMapping/>
  </p:clrMapOvr>
  <mc:AlternateContent xmlns:mc="http://schemas.openxmlformats.org/markup-compatibility/2006" xmlns:p14="http://schemas.microsoft.com/office/powerpoint/2010/main">
    <mc:Choice Requires="p14">
      <p:transition spd="slow" p14:dur="2000" advTm="5398"/>
    </mc:Choice>
    <mc:Fallback xmlns="">
      <p:transition spd="slow" advTm="5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41ACB-C53E-EFC6-89DB-D669726CABAC}"/>
              </a:ext>
            </a:extLst>
          </p:cNvPr>
          <p:cNvSpPr>
            <a:spLocks noGrp="1"/>
          </p:cNvSpPr>
          <p:nvPr>
            <p:ph type="sldNum" sz="quarter" idx="12"/>
          </p:nvPr>
        </p:nvSpPr>
        <p:spPr/>
        <p:txBody>
          <a:bodyPr/>
          <a:lstStyle/>
          <a:p>
            <a:fld id="{BF891440-8A38-4B35-B518-E5BA39D3850D}" type="slidenum">
              <a:rPr lang="en-US" smtClean="0"/>
              <a:pPr/>
              <a:t>10</a:t>
            </a:fld>
            <a:endParaRPr lang="en-US" dirty="0"/>
          </a:p>
        </p:txBody>
      </p:sp>
      <p:pic>
        <p:nvPicPr>
          <p:cNvPr id="4" name="Picture 3">
            <a:extLst>
              <a:ext uri="{FF2B5EF4-FFF2-40B4-BE49-F238E27FC236}">
                <a16:creationId xmlns:a16="http://schemas.microsoft.com/office/drawing/2014/main" id="{FEF447AE-1B0E-1D1C-DF7F-CBD1745BDAF5}"/>
              </a:ext>
            </a:extLst>
          </p:cNvPr>
          <p:cNvPicPr>
            <a:picLocks noChangeAspect="1"/>
          </p:cNvPicPr>
          <p:nvPr/>
        </p:nvPicPr>
        <p:blipFill rotWithShape="1">
          <a:blip r:embed="rId5"/>
          <a:srcRect t="11647"/>
          <a:stretch/>
        </p:blipFill>
        <p:spPr>
          <a:xfrm>
            <a:off x="0" y="790453"/>
            <a:ext cx="6007575" cy="3081571"/>
          </a:xfrm>
          <a:prstGeom prst="rect">
            <a:avLst/>
          </a:prstGeom>
        </p:spPr>
      </p:pic>
      <p:pic>
        <p:nvPicPr>
          <p:cNvPr id="9" name="Picture 8">
            <a:extLst>
              <a:ext uri="{FF2B5EF4-FFF2-40B4-BE49-F238E27FC236}">
                <a16:creationId xmlns:a16="http://schemas.microsoft.com/office/drawing/2014/main" id="{6A7187C0-65DF-999A-23FD-7D75729EC046}"/>
              </a:ext>
            </a:extLst>
          </p:cNvPr>
          <p:cNvPicPr>
            <a:picLocks noChangeAspect="1"/>
          </p:cNvPicPr>
          <p:nvPr/>
        </p:nvPicPr>
        <p:blipFill>
          <a:blip r:embed="rId6"/>
          <a:stretch>
            <a:fillRect/>
          </a:stretch>
        </p:blipFill>
        <p:spPr>
          <a:xfrm>
            <a:off x="1968708" y="4100624"/>
            <a:ext cx="8764223" cy="2114845"/>
          </a:xfrm>
          <a:prstGeom prst="rect">
            <a:avLst/>
          </a:prstGeom>
        </p:spPr>
      </p:pic>
      <p:sp>
        <p:nvSpPr>
          <p:cNvPr id="12" name="Arrow: Bent-Up 11">
            <a:extLst>
              <a:ext uri="{FF2B5EF4-FFF2-40B4-BE49-F238E27FC236}">
                <a16:creationId xmlns:a16="http://schemas.microsoft.com/office/drawing/2014/main" id="{940042E6-C0E1-7731-EE8F-33A27488FCE6}"/>
              </a:ext>
            </a:extLst>
          </p:cNvPr>
          <p:cNvSpPr/>
          <p:nvPr/>
        </p:nvSpPr>
        <p:spPr>
          <a:xfrm rot="5400000">
            <a:off x="618630" y="4078712"/>
            <a:ext cx="1680877" cy="1267506"/>
          </a:xfrm>
          <a:prstGeom prst="bentUpArrow">
            <a:avLst/>
          </a:prstGeom>
          <a:solidFill>
            <a:srgbClr val="FBFB2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200CC277-D759-B3C3-A38D-60BA9F36427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9082173"/>
      </p:ext>
    </p:extLst>
  </p:cSld>
  <p:clrMapOvr>
    <a:masterClrMapping/>
  </p:clrMapOvr>
  <mc:AlternateContent xmlns:mc="http://schemas.openxmlformats.org/markup-compatibility/2006" xmlns:p14="http://schemas.microsoft.com/office/powerpoint/2010/main">
    <mc:Choice Requires="p14">
      <p:transition spd="slow" p14:dur="2000" advTm="11096"/>
    </mc:Choice>
    <mc:Fallback xmlns="">
      <p:transition spd="slow" advTm="11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41ACB-C53E-EFC6-89DB-D669726CABAC}"/>
              </a:ext>
            </a:extLst>
          </p:cNvPr>
          <p:cNvSpPr>
            <a:spLocks noGrp="1"/>
          </p:cNvSpPr>
          <p:nvPr>
            <p:ph type="sldNum" sz="quarter" idx="12"/>
          </p:nvPr>
        </p:nvSpPr>
        <p:spPr/>
        <p:txBody>
          <a:bodyPr/>
          <a:lstStyle/>
          <a:p>
            <a:fld id="{BF891440-8A38-4B35-B518-E5BA39D3850D}" type="slidenum">
              <a:rPr lang="en-US" smtClean="0"/>
              <a:pPr/>
              <a:t>11</a:t>
            </a:fld>
            <a:endParaRPr lang="en-US" dirty="0"/>
          </a:p>
        </p:txBody>
      </p:sp>
      <p:graphicFrame>
        <p:nvGraphicFramePr>
          <p:cNvPr id="2" name="Table 1">
            <a:extLst>
              <a:ext uri="{FF2B5EF4-FFF2-40B4-BE49-F238E27FC236}">
                <a16:creationId xmlns:a16="http://schemas.microsoft.com/office/drawing/2014/main" id="{A4188C81-A9BB-027C-7D57-080E1EBF66F7}"/>
              </a:ext>
            </a:extLst>
          </p:cNvPr>
          <p:cNvGraphicFramePr>
            <a:graphicFrameLocks noGrp="1"/>
          </p:cNvGraphicFramePr>
          <p:nvPr>
            <p:extLst>
              <p:ext uri="{D42A27DB-BD31-4B8C-83A1-F6EECF244321}">
                <p14:modId xmlns:p14="http://schemas.microsoft.com/office/powerpoint/2010/main" val="3624267070"/>
              </p:ext>
            </p:extLst>
          </p:nvPr>
        </p:nvGraphicFramePr>
        <p:xfrm>
          <a:off x="1015682" y="455401"/>
          <a:ext cx="9398318" cy="5947198"/>
        </p:xfrm>
        <a:graphic>
          <a:graphicData uri="http://schemas.openxmlformats.org/drawingml/2006/table">
            <a:tbl>
              <a:tblPr firstRow="1" firstCol="1" bandRow="1">
                <a:tableStyleId>{5C22544A-7EE6-4342-B048-85BDC9FD1C3A}</a:tableStyleId>
              </a:tblPr>
              <a:tblGrid>
                <a:gridCol w="7607618">
                  <a:extLst>
                    <a:ext uri="{9D8B030D-6E8A-4147-A177-3AD203B41FA5}">
                      <a16:colId xmlns:a16="http://schemas.microsoft.com/office/drawing/2014/main" val="717851413"/>
                    </a:ext>
                  </a:extLst>
                </a:gridCol>
                <a:gridCol w="1790700">
                  <a:extLst>
                    <a:ext uri="{9D8B030D-6E8A-4147-A177-3AD203B41FA5}">
                      <a16:colId xmlns:a16="http://schemas.microsoft.com/office/drawing/2014/main" val="3831207658"/>
                    </a:ext>
                  </a:extLst>
                </a:gridCol>
              </a:tblGrid>
              <a:tr h="289904">
                <a:tc>
                  <a:txBody>
                    <a:bodyPr/>
                    <a:lstStyle/>
                    <a:p>
                      <a:pPr marL="0" marR="0" algn="ctr">
                        <a:lnSpc>
                          <a:spcPct val="115000"/>
                        </a:lnSpc>
                        <a:spcBef>
                          <a:spcPts val="0"/>
                        </a:spcBef>
                        <a:spcAft>
                          <a:spcPts val="0"/>
                        </a:spcAft>
                      </a:pPr>
                      <a:r>
                        <a:rPr lang="en-US" sz="2000" dirty="0">
                          <a:solidFill>
                            <a:schemeClr val="tx1"/>
                          </a:solidFill>
                          <a:effectLst/>
                        </a:rPr>
                        <a:t>Scoring Criteria</a:t>
                      </a:r>
                      <a:endParaRPr lang="en-US" sz="20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9B9BFF"/>
                    </a:solidFill>
                  </a:tcPr>
                </a:tc>
                <a:tc>
                  <a:txBody>
                    <a:bodyPr/>
                    <a:lstStyle/>
                    <a:p>
                      <a:pPr marL="0" marR="0" algn="ctr">
                        <a:lnSpc>
                          <a:spcPct val="115000"/>
                        </a:lnSpc>
                        <a:spcBef>
                          <a:spcPts val="0"/>
                        </a:spcBef>
                        <a:spcAft>
                          <a:spcPts val="0"/>
                        </a:spcAft>
                      </a:pPr>
                      <a:r>
                        <a:rPr lang="en-US" sz="2000" dirty="0">
                          <a:solidFill>
                            <a:schemeClr val="tx1"/>
                          </a:solidFill>
                          <a:effectLst/>
                        </a:rPr>
                        <a:t>Max Points</a:t>
                      </a:r>
                      <a:endParaRPr lang="en-US" sz="20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9B9BFF"/>
                    </a:solidFill>
                  </a:tcPr>
                </a:tc>
                <a:extLst>
                  <a:ext uri="{0D108BD9-81ED-4DB2-BD59-A6C34878D82A}">
                    <a16:rowId xmlns:a16="http://schemas.microsoft.com/office/drawing/2014/main" val="1340885077"/>
                  </a:ext>
                </a:extLst>
              </a:tr>
              <a:tr h="936092">
                <a:tc>
                  <a:txBody>
                    <a:bodyPr/>
                    <a:lstStyle/>
                    <a:p>
                      <a:pPr marL="342900" marR="0" indent="-342900">
                        <a:lnSpc>
                          <a:spcPct val="115000"/>
                        </a:lnSpc>
                        <a:spcBef>
                          <a:spcPts val="0"/>
                        </a:spcBef>
                        <a:spcAft>
                          <a:spcPts val="0"/>
                        </a:spcAft>
                      </a:pPr>
                      <a:r>
                        <a:rPr lang="en-US" sz="1400" b="1" spc="20" dirty="0">
                          <a:solidFill>
                            <a:schemeClr val="tx1"/>
                          </a:solidFill>
                          <a:effectLst/>
                          <a:latin typeface="Calibri" panose="020F0502020204030204" pitchFamily="34" charset="0"/>
                          <a:cs typeface="Calibri" panose="020F0502020204030204" pitchFamily="34" charset="0"/>
                        </a:rPr>
                        <a:t>S</a:t>
                      </a:r>
                      <a:r>
                        <a:rPr lang="en-US" sz="1400" b="1" spc="-15" dirty="0">
                          <a:solidFill>
                            <a:schemeClr val="tx1"/>
                          </a:solidFill>
                          <a:effectLst/>
                          <a:latin typeface="Calibri" panose="020F0502020204030204" pitchFamily="34" charset="0"/>
                          <a:cs typeface="Calibri" panose="020F0502020204030204" pitchFamily="34" charset="0"/>
                        </a:rPr>
                        <a:t>i</a:t>
                      </a:r>
                      <a:r>
                        <a:rPr lang="en-US" sz="1400" b="1" spc="5" dirty="0">
                          <a:solidFill>
                            <a:schemeClr val="tx1"/>
                          </a:solidFill>
                          <a:effectLst/>
                          <a:latin typeface="Calibri" panose="020F0502020204030204" pitchFamily="34" charset="0"/>
                          <a:cs typeface="Calibri" panose="020F0502020204030204" pitchFamily="34" charset="0"/>
                        </a:rPr>
                        <a:t>z</a:t>
                      </a:r>
                      <a:r>
                        <a:rPr lang="en-US" sz="1400" b="1" dirty="0">
                          <a:solidFill>
                            <a:schemeClr val="tx1"/>
                          </a:solidFill>
                          <a:effectLst/>
                          <a:latin typeface="Calibri" panose="020F0502020204030204" pitchFamily="34" charset="0"/>
                          <a:cs typeface="Calibri" panose="020F0502020204030204" pitchFamily="34" charset="0"/>
                        </a:rPr>
                        <a:t>e a</a:t>
                      </a:r>
                      <a:r>
                        <a:rPr lang="en-US" sz="1400" b="1" spc="-5" dirty="0">
                          <a:solidFill>
                            <a:schemeClr val="tx1"/>
                          </a:solidFill>
                          <a:effectLst/>
                          <a:latin typeface="Calibri" panose="020F0502020204030204" pitchFamily="34" charset="0"/>
                          <a:cs typeface="Calibri" panose="020F0502020204030204" pitchFamily="34" charset="0"/>
                        </a:rPr>
                        <a:t>n</a:t>
                      </a:r>
                      <a:r>
                        <a:rPr lang="en-US" sz="1400" b="1" dirty="0">
                          <a:solidFill>
                            <a:schemeClr val="tx1"/>
                          </a:solidFill>
                          <a:effectLst/>
                          <a:latin typeface="Calibri" panose="020F0502020204030204" pitchFamily="34" charset="0"/>
                          <a:cs typeface="Calibri" panose="020F0502020204030204" pitchFamily="34" charset="0"/>
                        </a:rPr>
                        <a:t>d</a:t>
                      </a:r>
                      <a:r>
                        <a:rPr lang="en-US" sz="1400" b="1" spc="-15" dirty="0">
                          <a:solidFill>
                            <a:schemeClr val="tx1"/>
                          </a:solidFill>
                          <a:effectLst/>
                          <a:latin typeface="Calibri" panose="020F0502020204030204" pitchFamily="34" charset="0"/>
                          <a:cs typeface="Calibri" panose="020F0502020204030204" pitchFamily="34" charset="0"/>
                        </a:rPr>
                        <a:t> </a:t>
                      </a:r>
                      <a:r>
                        <a:rPr lang="en-US" sz="1400" b="1" spc="-5" dirty="0">
                          <a:solidFill>
                            <a:schemeClr val="tx1"/>
                          </a:solidFill>
                          <a:effectLst/>
                          <a:latin typeface="Calibri" panose="020F0502020204030204" pitchFamily="34" charset="0"/>
                          <a:cs typeface="Calibri" panose="020F0502020204030204" pitchFamily="34" charset="0"/>
                        </a:rPr>
                        <a:t>qu</a:t>
                      </a:r>
                      <a:r>
                        <a:rPr lang="en-US" sz="1400" b="1" spc="10" dirty="0">
                          <a:solidFill>
                            <a:schemeClr val="tx1"/>
                          </a:solidFill>
                          <a:effectLst/>
                          <a:latin typeface="Calibri" panose="020F0502020204030204" pitchFamily="34" charset="0"/>
                          <a:cs typeface="Calibri" panose="020F0502020204030204" pitchFamily="34" charset="0"/>
                        </a:rPr>
                        <a:t>a</a:t>
                      </a:r>
                      <a:r>
                        <a:rPr lang="en-US" sz="1400" b="1" spc="-5" dirty="0">
                          <a:solidFill>
                            <a:schemeClr val="tx1"/>
                          </a:solidFill>
                          <a:effectLst/>
                          <a:latin typeface="Calibri" panose="020F0502020204030204" pitchFamily="34" charset="0"/>
                          <a:cs typeface="Calibri" panose="020F0502020204030204" pitchFamily="34" charset="0"/>
                        </a:rPr>
                        <a:t>l</a:t>
                      </a:r>
                      <a:r>
                        <a:rPr lang="en-US" sz="1400" b="1" dirty="0">
                          <a:solidFill>
                            <a:schemeClr val="tx1"/>
                          </a:solidFill>
                          <a:effectLst/>
                          <a:latin typeface="Calibri" panose="020F0502020204030204" pitchFamily="34" charset="0"/>
                          <a:cs typeface="Calibri" panose="020F0502020204030204" pitchFamily="34" charset="0"/>
                        </a:rPr>
                        <a:t>ity</a:t>
                      </a:r>
                      <a:r>
                        <a:rPr lang="en-US" sz="1400" b="1" spc="-10" dirty="0">
                          <a:solidFill>
                            <a:schemeClr val="tx1"/>
                          </a:solidFill>
                          <a:effectLst/>
                          <a:latin typeface="Calibri" panose="020F0502020204030204" pitchFamily="34" charset="0"/>
                          <a:cs typeface="Calibri" panose="020F0502020204030204" pitchFamily="34" charset="0"/>
                        </a:rPr>
                        <a:t> </a:t>
                      </a:r>
                      <a:r>
                        <a:rPr lang="en-US" sz="1400" b="1" spc="5" dirty="0">
                          <a:solidFill>
                            <a:schemeClr val="tx1"/>
                          </a:solidFill>
                          <a:effectLst/>
                          <a:latin typeface="Calibri" panose="020F0502020204030204" pitchFamily="34" charset="0"/>
                          <a:cs typeface="Calibri" panose="020F0502020204030204" pitchFamily="34" charset="0"/>
                        </a:rPr>
                        <a:t>o</a:t>
                      </a:r>
                      <a:r>
                        <a:rPr lang="en-US" sz="1400" b="1" dirty="0">
                          <a:solidFill>
                            <a:schemeClr val="tx1"/>
                          </a:solidFill>
                          <a:effectLst/>
                          <a:latin typeface="Calibri" panose="020F0502020204030204" pitchFamily="34" charset="0"/>
                          <a:cs typeface="Calibri" panose="020F0502020204030204" pitchFamily="34" charset="0"/>
                        </a:rPr>
                        <a:t>f</a:t>
                      </a:r>
                      <a:r>
                        <a:rPr lang="en-US" sz="1400" b="1" spc="-10" dirty="0">
                          <a:solidFill>
                            <a:schemeClr val="tx1"/>
                          </a:solidFill>
                          <a:effectLst/>
                          <a:latin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cs typeface="Calibri" panose="020F0502020204030204" pitchFamily="34" charset="0"/>
                        </a:rPr>
                        <a:t>m</a:t>
                      </a:r>
                      <a:r>
                        <a:rPr lang="en-US" sz="1400" b="1" spc="15" dirty="0">
                          <a:solidFill>
                            <a:schemeClr val="tx1"/>
                          </a:solidFill>
                          <a:effectLst/>
                          <a:latin typeface="Calibri" panose="020F0502020204030204" pitchFamily="34" charset="0"/>
                          <a:cs typeface="Calibri" panose="020F0502020204030204" pitchFamily="34" charset="0"/>
                        </a:rPr>
                        <a:t>a</a:t>
                      </a:r>
                      <a:r>
                        <a:rPr lang="en-US" sz="1400" b="1" spc="-15" dirty="0">
                          <a:solidFill>
                            <a:schemeClr val="tx1"/>
                          </a:solidFill>
                          <a:effectLst/>
                          <a:latin typeface="Calibri" panose="020F0502020204030204" pitchFamily="34" charset="0"/>
                          <a:cs typeface="Calibri" panose="020F0502020204030204" pitchFamily="34" charset="0"/>
                        </a:rPr>
                        <a:t>t</a:t>
                      </a:r>
                      <a:r>
                        <a:rPr lang="en-US" sz="1400" b="1" spc="5" dirty="0">
                          <a:solidFill>
                            <a:schemeClr val="tx1"/>
                          </a:solidFill>
                          <a:effectLst/>
                          <a:latin typeface="Calibri" panose="020F0502020204030204" pitchFamily="34" charset="0"/>
                          <a:cs typeface="Calibri" panose="020F0502020204030204" pitchFamily="34" charset="0"/>
                        </a:rPr>
                        <a:t>c</a:t>
                      </a:r>
                      <a:r>
                        <a:rPr lang="en-US" sz="1400" b="1" dirty="0">
                          <a:solidFill>
                            <a:schemeClr val="tx1"/>
                          </a:solidFill>
                          <a:effectLst/>
                          <a:latin typeface="Calibri" panose="020F0502020204030204" pitchFamily="34" charset="0"/>
                          <a:cs typeface="Calibri" panose="020F0502020204030204" pitchFamily="34" charset="0"/>
                        </a:rPr>
                        <a:t>h</a:t>
                      </a:r>
                    </a:p>
                    <a:p>
                      <a:pPr marL="342900" marR="0" lvl="0" indent="-342900">
                        <a:lnSpc>
                          <a:spcPct val="115000"/>
                        </a:lnSpc>
                        <a:spcBef>
                          <a:spcPts val="160"/>
                        </a:spcBef>
                        <a:spcAft>
                          <a:spcPts val="0"/>
                        </a:spcAft>
                        <a:buFont typeface="Wingdings" panose="05000000000000000000" pitchFamily="2" charset="2"/>
                        <a:buChar char=""/>
                      </a:pPr>
                      <a:r>
                        <a:rPr lang="en-US" sz="1400" b="0" spc="5" dirty="0">
                          <a:solidFill>
                            <a:schemeClr val="tx1"/>
                          </a:solidFill>
                          <a:effectLst/>
                          <a:latin typeface="Calibri" panose="020F0502020204030204" pitchFamily="34" charset="0"/>
                          <a:cs typeface="Calibri" panose="020F0502020204030204" pitchFamily="34" charset="0"/>
                        </a:rPr>
                        <a:t>Match meets the minimum </a:t>
                      </a:r>
                      <a:r>
                        <a:rPr lang="en-US" sz="1400" b="0" dirty="0">
                          <a:solidFill>
                            <a:schemeClr val="tx1"/>
                          </a:solidFill>
                          <a:effectLst/>
                          <a:latin typeface="Calibri" panose="020F0502020204030204" pitchFamily="34" charset="0"/>
                          <a:cs typeface="Calibri" panose="020F0502020204030204" pitchFamily="34" charset="0"/>
                        </a:rPr>
                        <a:t>r</a:t>
                      </a:r>
                      <a:r>
                        <a:rPr lang="en-US" sz="1400" b="0" spc="-5" dirty="0">
                          <a:solidFill>
                            <a:schemeClr val="tx1"/>
                          </a:solidFill>
                          <a:effectLst/>
                          <a:latin typeface="Calibri" panose="020F0502020204030204" pitchFamily="34" charset="0"/>
                          <a:cs typeface="Calibri" panose="020F0502020204030204" pitchFamily="34" charset="0"/>
                        </a:rPr>
                        <a:t>e</a:t>
                      </a:r>
                      <a:r>
                        <a:rPr lang="en-US" sz="1400" b="0" spc="20" dirty="0">
                          <a:solidFill>
                            <a:schemeClr val="tx1"/>
                          </a:solidFill>
                          <a:effectLst/>
                          <a:latin typeface="Calibri" panose="020F0502020204030204" pitchFamily="34" charset="0"/>
                          <a:cs typeface="Calibri" panose="020F0502020204030204" pitchFamily="34" charset="0"/>
                        </a:rPr>
                        <a:t>q</a:t>
                      </a:r>
                      <a:r>
                        <a:rPr lang="en-US" sz="1400" b="0" spc="-5" dirty="0">
                          <a:solidFill>
                            <a:schemeClr val="tx1"/>
                          </a:solidFill>
                          <a:effectLst/>
                          <a:latin typeface="Calibri" panose="020F0502020204030204" pitchFamily="34" charset="0"/>
                          <a:cs typeface="Calibri" panose="020F0502020204030204" pitchFamily="34" charset="0"/>
                        </a:rPr>
                        <a:t>ui</a:t>
                      </a:r>
                      <a:r>
                        <a:rPr lang="en-US" sz="1400" b="0" spc="-15" dirty="0">
                          <a:solidFill>
                            <a:schemeClr val="tx1"/>
                          </a:solidFill>
                          <a:effectLst/>
                          <a:latin typeface="Calibri" panose="020F0502020204030204" pitchFamily="34" charset="0"/>
                          <a:cs typeface="Calibri" panose="020F0502020204030204" pitchFamily="34" charset="0"/>
                        </a:rPr>
                        <a:t>r</a:t>
                      </a:r>
                      <a:r>
                        <a:rPr lang="en-US" sz="1400" b="0" spc="-5" dirty="0">
                          <a:solidFill>
                            <a:schemeClr val="tx1"/>
                          </a:solidFill>
                          <a:effectLst/>
                          <a:latin typeface="Calibri" panose="020F0502020204030204" pitchFamily="34" charset="0"/>
                          <a:cs typeface="Calibri" panose="020F0502020204030204" pitchFamily="34" charset="0"/>
                        </a:rPr>
                        <a:t>e</a:t>
                      </a:r>
                      <a:r>
                        <a:rPr lang="en-US" sz="1400" b="0" dirty="0">
                          <a:solidFill>
                            <a:schemeClr val="tx1"/>
                          </a:solidFill>
                          <a:effectLst/>
                          <a:latin typeface="Calibri" panose="020F0502020204030204" pitchFamily="34" charset="0"/>
                          <a:cs typeface="Calibri" panose="020F0502020204030204" pitchFamily="34" charset="0"/>
                        </a:rPr>
                        <a:t>d </a:t>
                      </a:r>
                      <a:r>
                        <a:rPr lang="en-US" sz="1400" b="0" spc="5" dirty="0">
                          <a:solidFill>
                            <a:schemeClr val="tx1"/>
                          </a:solidFill>
                          <a:effectLst/>
                          <a:latin typeface="Calibri" panose="020F0502020204030204" pitchFamily="34" charset="0"/>
                          <a:cs typeface="Calibri" panose="020F0502020204030204" pitchFamily="34" charset="0"/>
                        </a:rPr>
                        <a:t>(</a:t>
                      </a:r>
                      <a:r>
                        <a:rPr lang="en-US" sz="1400" b="0" dirty="0">
                          <a:solidFill>
                            <a:schemeClr val="tx1"/>
                          </a:solidFill>
                          <a:effectLst/>
                          <a:latin typeface="Calibri" panose="020F0502020204030204" pitchFamily="34" charset="0"/>
                          <a:cs typeface="Calibri" panose="020F0502020204030204" pitchFamily="34" charset="0"/>
                        </a:rPr>
                        <a:t>5 </a:t>
                      </a:r>
                      <a:r>
                        <a:rPr lang="en-US" sz="1400" b="0" spc="5" dirty="0">
                          <a:solidFill>
                            <a:schemeClr val="tx1"/>
                          </a:solidFill>
                          <a:effectLst/>
                          <a:latin typeface="Calibri" panose="020F0502020204030204" pitchFamily="34" charset="0"/>
                          <a:cs typeface="Calibri" panose="020F0502020204030204" pitchFamily="34" charset="0"/>
                        </a:rPr>
                        <a:t>po</a:t>
                      </a:r>
                      <a:r>
                        <a:rPr lang="en-US" sz="1400" b="0" spc="10" dirty="0">
                          <a:solidFill>
                            <a:schemeClr val="tx1"/>
                          </a:solidFill>
                          <a:effectLst/>
                          <a:latin typeface="Calibri" panose="020F0502020204030204" pitchFamily="34" charset="0"/>
                          <a:cs typeface="Calibri" panose="020F0502020204030204" pitchFamily="34" charset="0"/>
                        </a:rPr>
                        <a:t>i</a:t>
                      </a:r>
                      <a:r>
                        <a:rPr lang="en-US" sz="1400" b="0" spc="-5" dirty="0">
                          <a:solidFill>
                            <a:schemeClr val="tx1"/>
                          </a:solidFill>
                          <a:effectLst/>
                          <a:latin typeface="Calibri" panose="020F0502020204030204" pitchFamily="34" charset="0"/>
                          <a:cs typeface="Calibri" panose="020F0502020204030204" pitchFamily="34" charset="0"/>
                        </a:rPr>
                        <a:t>n</a:t>
                      </a:r>
                      <a:r>
                        <a:rPr lang="en-US" sz="1400" b="0" dirty="0">
                          <a:solidFill>
                            <a:schemeClr val="tx1"/>
                          </a:solidFill>
                          <a:effectLst/>
                          <a:latin typeface="Calibri" panose="020F0502020204030204" pitchFamily="34" charset="0"/>
                          <a:cs typeface="Calibri" panose="020F0502020204030204" pitchFamily="34" charset="0"/>
                        </a:rPr>
                        <a:t>t</a:t>
                      </a:r>
                      <a:r>
                        <a:rPr lang="en-US" sz="1400" b="0" spc="10" dirty="0">
                          <a:solidFill>
                            <a:schemeClr val="tx1"/>
                          </a:solidFill>
                          <a:effectLst/>
                          <a:latin typeface="Calibri" panose="020F0502020204030204" pitchFamily="34" charset="0"/>
                          <a:cs typeface="Calibri" panose="020F0502020204030204" pitchFamily="34" charset="0"/>
                        </a:rPr>
                        <a:t>s</a:t>
                      </a:r>
                      <a:r>
                        <a:rPr lang="en-US" sz="1400" b="0" dirty="0">
                          <a:solidFill>
                            <a:schemeClr val="tx1"/>
                          </a:solidFill>
                          <a:effectLst/>
                          <a:latin typeface="Calibri" panose="020F0502020204030204" pitchFamily="34" charset="0"/>
                          <a:cs typeface="Calibri" panose="020F0502020204030204" pitchFamily="34" charset="0"/>
                        </a:rPr>
                        <a:t>)</a:t>
                      </a:r>
                    </a:p>
                    <a:p>
                      <a:pPr marL="342900" marR="0" lvl="0" indent="-342900">
                        <a:lnSpc>
                          <a:spcPct val="115000"/>
                        </a:lnSpc>
                        <a:spcBef>
                          <a:spcPts val="160"/>
                        </a:spcBef>
                        <a:spcAft>
                          <a:spcPts val="0"/>
                        </a:spcAft>
                        <a:buFont typeface="Wingdings" panose="05000000000000000000" pitchFamily="2" charset="2"/>
                        <a:buChar char=""/>
                      </a:pPr>
                      <a:r>
                        <a:rPr lang="en-US" sz="1400" b="0" spc="15" dirty="0">
                          <a:solidFill>
                            <a:schemeClr val="tx1"/>
                          </a:solidFill>
                          <a:effectLst/>
                          <a:latin typeface="Calibri" panose="020F0502020204030204" pitchFamily="34" charset="0"/>
                          <a:cs typeface="Calibri" panose="020F0502020204030204" pitchFamily="34" charset="0"/>
                        </a:rPr>
                        <a:t>P</a:t>
                      </a:r>
                      <a:r>
                        <a:rPr lang="en-US" sz="1400" b="0" spc="-15" dirty="0">
                          <a:solidFill>
                            <a:schemeClr val="tx1"/>
                          </a:solidFill>
                          <a:effectLst/>
                          <a:latin typeface="Calibri" panose="020F0502020204030204" pitchFamily="34" charset="0"/>
                          <a:cs typeface="Calibri" panose="020F0502020204030204" pitchFamily="34" charset="0"/>
                        </a:rPr>
                        <a:t>r</a:t>
                      </a:r>
                      <a:r>
                        <a:rPr lang="en-US" sz="1400" b="0" spc="5" dirty="0">
                          <a:solidFill>
                            <a:schemeClr val="tx1"/>
                          </a:solidFill>
                          <a:effectLst/>
                          <a:latin typeface="Calibri" panose="020F0502020204030204" pitchFamily="34" charset="0"/>
                          <a:cs typeface="Calibri" panose="020F0502020204030204" pitchFamily="34" charset="0"/>
                        </a:rPr>
                        <a:t>opo</a:t>
                      </a:r>
                      <a:r>
                        <a:rPr lang="en-US" sz="1400" b="0" spc="10" dirty="0">
                          <a:solidFill>
                            <a:schemeClr val="tx1"/>
                          </a:solidFill>
                          <a:effectLst/>
                          <a:latin typeface="Calibri" panose="020F0502020204030204" pitchFamily="34" charset="0"/>
                          <a:cs typeface="Calibri" panose="020F0502020204030204" pitchFamily="34" charset="0"/>
                        </a:rPr>
                        <a:t>s</a:t>
                      </a:r>
                      <a:r>
                        <a:rPr lang="en-US" sz="1400" b="0" spc="-5" dirty="0">
                          <a:solidFill>
                            <a:schemeClr val="tx1"/>
                          </a:solidFill>
                          <a:effectLst/>
                          <a:latin typeface="Calibri" panose="020F0502020204030204" pitchFamily="34" charset="0"/>
                          <a:cs typeface="Calibri" panose="020F0502020204030204" pitchFamily="34" charset="0"/>
                        </a:rPr>
                        <a:t>e</a:t>
                      </a:r>
                      <a:r>
                        <a:rPr lang="en-US" sz="1400" b="0" dirty="0">
                          <a:solidFill>
                            <a:schemeClr val="tx1"/>
                          </a:solidFill>
                          <a:effectLst/>
                          <a:latin typeface="Calibri" panose="020F0502020204030204" pitchFamily="34" charset="0"/>
                          <a:cs typeface="Calibri" panose="020F0502020204030204" pitchFamily="34" charset="0"/>
                        </a:rPr>
                        <a:t>d</a:t>
                      </a:r>
                      <a:r>
                        <a:rPr lang="en-US" sz="1400" b="0" spc="-30" dirty="0">
                          <a:solidFill>
                            <a:schemeClr val="tx1"/>
                          </a:solidFill>
                          <a:effectLst/>
                          <a:latin typeface="Calibri" panose="020F0502020204030204" pitchFamily="34" charset="0"/>
                          <a:cs typeface="Calibri" panose="020F0502020204030204" pitchFamily="34" charset="0"/>
                        </a:rPr>
                        <a:t> </a:t>
                      </a:r>
                      <a:r>
                        <a:rPr lang="en-US" sz="1400" b="0" dirty="0">
                          <a:solidFill>
                            <a:schemeClr val="tx1"/>
                          </a:solidFill>
                          <a:effectLst/>
                          <a:latin typeface="Calibri" panose="020F0502020204030204" pitchFamily="34" charset="0"/>
                          <a:cs typeface="Calibri" panose="020F0502020204030204" pitchFamily="34" charset="0"/>
                        </a:rPr>
                        <a:t>ma</a:t>
                      </a:r>
                      <a:r>
                        <a:rPr lang="en-US" sz="1400" b="0" spc="-15" dirty="0">
                          <a:solidFill>
                            <a:schemeClr val="tx1"/>
                          </a:solidFill>
                          <a:effectLst/>
                          <a:latin typeface="Calibri" panose="020F0502020204030204" pitchFamily="34" charset="0"/>
                          <a:cs typeface="Calibri" panose="020F0502020204030204" pitchFamily="34" charset="0"/>
                        </a:rPr>
                        <a:t>t</a:t>
                      </a:r>
                      <a:r>
                        <a:rPr lang="en-US" sz="1400" b="0" spc="15" dirty="0">
                          <a:solidFill>
                            <a:schemeClr val="tx1"/>
                          </a:solidFill>
                          <a:effectLst/>
                          <a:latin typeface="Calibri" panose="020F0502020204030204" pitchFamily="34" charset="0"/>
                          <a:cs typeface="Calibri" panose="020F0502020204030204" pitchFamily="34" charset="0"/>
                        </a:rPr>
                        <a:t>c</a:t>
                      </a:r>
                      <a:r>
                        <a:rPr lang="en-US" sz="1400" b="0" dirty="0">
                          <a:solidFill>
                            <a:schemeClr val="tx1"/>
                          </a:solidFill>
                          <a:effectLst/>
                          <a:latin typeface="Calibri" panose="020F0502020204030204" pitchFamily="34" charset="0"/>
                          <a:cs typeface="Calibri" panose="020F0502020204030204" pitchFamily="34" charset="0"/>
                        </a:rPr>
                        <a:t>h</a:t>
                      </a:r>
                      <a:r>
                        <a:rPr lang="en-US" sz="1400" b="0" spc="-15" dirty="0">
                          <a:solidFill>
                            <a:schemeClr val="tx1"/>
                          </a:solidFill>
                          <a:effectLst/>
                          <a:latin typeface="Calibri" panose="020F0502020204030204" pitchFamily="34" charset="0"/>
                          <a:cs typeface="Calibri" panose="020F0502020204030204" pitchFamily="34" charset="0"/>
                        </a:rPr>
                        <a:t> i</a:t>
                      </a:r>
                      <a:r>
                        <a:rPr lang="en-US" sz="1400" b="0" dirty="0">
                          <a:solidFill>
                            <a:schemeClr val="tx1"/>
                          </a:solidFill>
                          <a:effectLst/>
                          <a:latin typeface="Calibri" panose="020F0502020204030204" pitchFamily="34" charset="0"/>
                          <a:cs typeface="Calibri" panose="020F0502020204030204" pitchFamily="34" charset="0"/>
                        </a:rPr>
                        <a:t>s</a:t>
                      </a:r>
                      <a:r>
                        <a:rPr lang="en-US" sz="1400" b="0" spc="-15" dirty="0">
                          <a:solidFill>
                            <a:schemeClr val="tx1"/>
                          </a:solidFill>
                          <a:effectLst/>
                          <a:latin typeface="Calibri" panose="020F0502020204030204" pitchFamily="34" charset="0"/>
                          <a:cs typeface="Calibri" panose="020F0502020204030204" pitchFamily="34" charset="0"/>
                        </a:rPr>
                        <a:t> </a:t>
                      </a:r>
                      <a:r>
                        <a:rPr lang="en-US" sz="1400" b="0" spc="30" dirty="0">
                          <a:solidFill>
                            <a:schemeClr val="tx1"/>
                          </a:solidFill>
                          <a:effectLst/>
                          <a:latin typeface="Calibri" panose="020F0502020204030204" pitchFamily="34" charset="0"/>
                          <a:cs typeface="Calibri" panose="020F0502020204030204" pitchFamily="34" charset="0"/>
                        </a:rPr>
                        <a:t>w</a:t>
                      </a:r>
                      <a:r>
                        <a:rPr lang="en-US" sz="1400" b="0" spc="-5" dirty="0">
                          <a:solidFill>
                            <a:schemeClr val="tx1"/>
                          </a:solidFill>
                          <a:effectLst/>
                          <a:latin typeface="Calibri" panose="020F0502020204030204" pitchFamily="34" charset="0"/>
                          <a:cs typeface="Calibri" panose="020F0502020204030204" pitchFamily="34" charset="0"/>
                        </a:rPr>
                        <a:t>el</a:t>
                      </a:r>
                      <a:r>
                        <a:rPr lang="en-US" sz="1400" b="0" dirty="0">
                          <a:solidFill>
                            <a:schemeClr val="tx1"/>
                          </a:solidFill>
                          <a:effectLst/>
                          <a:latin typeface="Calibri" panose="020F0502020204030204" pitchFamily="34" charset="0"/>
                          <a:cs typeface="Calibri" panose="020F0502020204030204" pitchFamily="34" charset="0"/>
                        </a:rPr>
                        <a:t>l </a:t>
                      </a:r>
                      <a:r>
                        <a:rPr lang="en-US" sz="1400" b="0" spc="-5" dirty="0">
                          <a:solidFill>
                            <a:schemeClr val="tx1"/>
                          </a:solidFill>
                          <a:effectLst/>
                          <a:latin typeface="Calibri" panose="020F0502020204030204" pitchFamily="34" charset="0"/>
                          <a:cs typeface="Calibri" panose="020F0502020204030204" pitchFamily="34" charset="0"/>
                        </a:rPr>
                        <a:t>d</a:t>
                      </a:r>
                      <a:r>
                        <a:rPr lang="en-US" sz="1400" b="0" spc="5" dirty="0">
                          <a:solidFill>
                            <a:schemeClr val="tx1"/>
                          </a:solidFill>
                          <a:effectLst/>
                          <a:latin typeface="Calibri" panose="020F0502020204030204" pitchFamily="34" charset="0"/>
                          <a:cs typeface="Calibri" panose="020F0502020204030204" pitchFamily="34" charset="0"/>
                        </a:rPr>
                        <a:t>oc</a:t>
                      </a:r>
                      <a:r>
                        <a:rPr lang="en-US" sz="1400" b="0" spc="-5" dirty="0">
                          <a:solidFill>
                            <a:schemeClr val="tx1"/>
                          </a:solidFill>
                          <a:effectLst/>
                          <a:latin typeface="Calibri" panose="020F0502020204030204" pitchFamily="34" charset="0"/>
                          <a:cs typeface="Calibri" panose="020F0502020204030204" pitchFamily="34" charset="0"/>
                        </a:rPr>
                        <a:t>u</a:t>
                      </a:r>
                      <a:r>
                        <a:rPr lang="en-US" sz="1400" b="0" dirty="0">
                          <a:solidFill>
                            <a:schemeClr val="tx1"/>
                          </a:solidFill>
                          <a:effectLst/>
                          <a:latin typeface="Calibri" panose="020F0502020204030204" pitchFamily="34" charset="0"/>
                          <a:cs typeface="Calibri" panose="020F0502020204030204" pitchFamily="34" charset="0"/>
                        </a:rPr>
                        <a:t>me</a:t>
                      </a:r>
                      <a:r>
                        <a:rPr lang="en-US" sz="1400" b="0" spc="5" dirty="0">
                          <a:solidFill>
                            <a:schemeClr val="tx1"/>
                          </a:solidFill>
                          <a:effectLst/>
                          <a:latin typeface="Calibri" panose="020F0502020204030204" pitchFamily="34" charset="0"/>
                          <a:cs typeface="Calibri" panose="020F0502020204030204" pitchFamily="34" charset="0"/>
                        </a:rPr>
                        <a:t>n</a:t>
                      </a:r>
                      <a:r>
                        <a:rPr lang="en-US" sz="1400" b="0" spc="-15" dirty="0">
                          <a:solidFill>
                            <a:schemeClr val="tx1"/>
                          </a:solidFill>
                          <a:effectLst/>
                          <a:latin typeface="Calibri" panose="020F0502020204030204" pitchFamily="34" charset="0"/>
                          <a:cs typeface="Calibri" panose="020F0502020204030204" pitchFamily="34" charset="0"/>
                        </a:rPr>
                        <a:t>t</a:t>
                      </a:r>
                      <a:r>
                        <a:rPr lang="en-US" sz="1400" b="0" spc="10" dirty="0">
                          <a:solidFill>
                            <a:schemeClr val="tx1"/>
                          </a:solidFill>
                          <a:effectLst/>
                          <a:latin typeface="Calibri" panose="020F0502020204030204" pitchFamily="34" charset="0"/>
                          <a:cs typeface="Calibri" panose="020F0502020204030204" pitchFamily="34" charset="0"/>
                        </a:rPr>
                        <a:t>e</a:t>
                      </a:r>
                      <a:r>
                        <a:rPr lang="en-US" sz="1400" b="0" dirty="0">
                          <a:solidFill>
                            <a:schemeClr val="tx1"/>
                          </a:solidFill>
                          <a:effectLst/>
                          <a:latin typeface="Calibri" panose="020F0502020204030204" pitchFamily="34" charset="0"/>
                          <a:cs typeface="Calibri" panose="020F0502020204030204" pitchFamily="34" charset="0"/>
                        </a:rPr>
                        <a:t>d</a:t>
                      </a:r>
                      <a:r>
                        <a:rPr lang="en-US" sz="1400" b="0" spc="-40" dirty="0">
                          <a:solidFill>
                            <a:schemeClr val="tx1"/>
                          </a:solidFill>
                          <a:effectLst/>
                          <a:latin typeface="Calibri" panose="020F0502020204030204" pitchFamily="34" charset="0"/>
                          <a:cs typeface="Calibri" panose="020F0502020204030204" pitchFamily="34" charset="0"/>
                        </a:rPr>
                        <a:t> </a:t>
                      </a:r>
                      <a:r>
                        <a:rPr lang="en-US" sz="1400" b="0" spc="15" dirty="0">
                          <a:solidFill>
                            <a:schemeClr val="tx1"/>
                          </a:solidFill>
                          <a:effectLst/>
                          <a:latin typeface="Calibri" panose="020F0502020204030204" pitchFamily="34" charset="0"/>
                          <a:cs typeface="Calibri" panose="020F0502020204030204" pitchFamily="34" charset="0"/>
                        </a:rPr>
                        <a:t>a</a:t>
                      </a:r>
                      <a:r>
                        <a:rPr lang="en-US" sz="1400" b="0" spc="-5" dirty="0">
                          <a:solidFill>
                            <a:schemeClr val="tx1"/>
                          </a:solidFill>
                          <a:effectLst/>
                          <a:latin typeface="Calibri" panose="020F0502020204030204" pitchFamily="34" charset="0"/>
                          <a:cs typeface="Calibri" panose="020F0502020204030204" pitchFamily="34" charset="0"/>
                        </a:rPr>
                        <a:t>n</a:t>
                      </a:r>
                      <a:r>
                        <a:rPr lang="en-US" sz="1400" b="0" dirty="0">
                          <a:solidFill>
                            <a:schemeClr val="tx1"/>
                          </a:solidFill>
                          <a:effectLst/>
                          <a:latin typeface="Calibri" panose="020F0502020204030204" pitchFamily="34" charset="0"/>
                          <a:cs typeface="Calibri" panose="020F0502020204030204" pitchFamily="34" charset="0"/>
                        </a:rPr>
                        <a:t>d</a:t>
                      </a:r>
                      <a:r>
                        <a:rPr lang="en-US" sz="1400" b="0" spc="-5" dirty="0">
                          <a:solidFill>
                            <a:schemeClr val="tx1"/>
                          </a:solidFill>
                          <a:effectLst/>
                          <a:latin typeface="Calibri" panose="020F0502020204030204" pitchFamily="34" charset="0"/>
                          <a:cs typeface="Calibri" panose="020F0502020204030204" pitchFamily="34" charset="0"/>
                        </a:rPr>
                        <a:t> </a:t>
                      </a:r>
                      <a:r>
                        <a:rPr lang="en-US" sz="1400" b="0" spc="-15" dirty="0">
                          <a:solidFill>
                            <a:schemeClr val="tx1"/>
                          </a:solidFill>
                          <a:effectLst/>
                          <a:latin typeface="Calibri" panose="020F0502020204030204" pitchFamily="34" charset="0"/>
                          <a:cs typeface="Calibri" panose="020F0502020204030204" pitchFamily="34" charset="0"/>
                        </a:rPr>
                        <a:t>r</a:t>
                      </a:r>
                      <a:r>
                        <a:rPr lang="en-US" sz="1400" b="0" spc="-5" dirty="0">
                          <a:solidFill>
                            <a:schemeClr val="tx1"/>
                          </a:solidFill>
                          <a:effectLst/>
                          <a:latin typeface="Calibri" panose="020F0502020204030204" pitchFamily="34" charset="0"/>
                          <a:cs typeface="Calibri" panose="020F0502020204030204" pitchFamily="34" charset="0"/>
                        </a:rPr>
                        <a:t>e</a:t>
                      </a:r>
                      <a:r>
                        <a:rPr lang="en-US" sz="1400" b="0" spc="15" dirty="0">
                          <a:solidFill>
                            <a:schemeClr val="tx1"/>
                          </a:solidFill>
                          <a:effectLst/>
                          <a:latin typeface="Calibri" panose="020F0502020204030204" pitchFamily="34" charset="0"/>
                          <a:cs typeface="Calibri" panose="020F0502020204030204" pitchFamily="34" charset="0"/>
                        </a:rPr>
                        <a:t>a</a:t>
                      </a:r>
                      <a:r>
                        <a:rPr lang="en-US" sz="1400" b="0" spc="-5" dirty="0">
                          <a:solidFill>
                            <a:schemeClr val="tx1"/>
                          </a:solidFill>
                          <a:effectLst/>
                          <a:latin typeface="Calibri" panose="020F0502020204030204" pitchFamily="34" charset="0"/>
                          <a:cs typeface="Calibri" panose="020F0502020204030204" pitchFamily="34" charset="0"/>
                        </a:rPr>
                        <a:t>d</a:t>
                      </a:r>
                      <a:r>
                        <a:rPr lang="en-US" sz="1400" b="0" dirty="0">
                          <a:solidFill>
                            <a:schemeClr val="tx1"/>
                          </a:solidFill>
                          <a:effectLst/>
                          <a:latin typeface="Calibri" panose="020F0502020204030204" pitchFamily="34" charset="0"/>
                          <a:cs typeface="Calibri" panose="020F0502020204030204" pitchFamily="34" charset="0"/>
                        </a:rPr>
                        <a:t>y</a:t>
                      </a:r>
                      <a:r>
                        <a:rPr lang="en-US" sz="1400" b="0" spc="-10" dirty="0">
                          <a:solidFill>
                            <a:schemeClr val="tx1"/>
                          </a:solidFill>
                          <a:effectLst/>
                          <a:latin typeface="Calibri" panose="020F0502020204030204" pitchFamily="34" charset="0"/>
                          <a:cs typeface="Calibri" panose="020F0502020204030204" pitchFamily="34" charset="0"/>
                        </a:rPr>
                        <a:t> </a:t>
                      </a:r>
                      <a:r>
                        <a:rPr lang="en-US" sz="1400" b="0" dirty="0">
                          <a:solidFill>
                            <a:schemeClr val="tx1"/>
                          </a:solidFill>
                          <a:effectLst/>
                          <a:latin typeface="Calibri" panose="020F0502020204030204" pitchFamily="34" charset="0"/>
                          <a:cs typeface="Calibri" panose="020F0502020204030204" pitchFamily="34" charset="0"/>
                        </a:rPr>
                        <a:t>to</a:t>
                      </a:r>
                      <a:r>
                        <a:rPr lang="en-US" sz="1400" b="0" spc="-5" dirty="0">
                          <a:solidFill>
                            <a:schemeClr val="tx1"/>
                          </a:solidFill>
                          <a:effectLst/>
                          <a:latin typeface="Calibri" panose="020F0502020204030204" pitchFamily="34" charset="0"/>
                          <a:cs typeface="Calibri" panose="020F0502020204030204" pitchFamily="34" charset="0"/>
                        </a:rPr>
                        <a:t> </a:t>
                      </a:r>
                      <a:r>
                        <a:rPr lang="en-US" sz="1400" b="0" spc="10" dirty="0">
                          <a:solidFill>
                            <a:schemeClr val="tx1"/>
                          </a:solidFill>
                          <a:effectLst/>
                          <a:latin typeface="Calibri" panose="020F0502020204030204" pitchFamily="34" charset="0"/>
                          <a:cs typeface="Calibri" panose="020F0502020204030204" pitchFamily="34" charset="0"/>
                        </a:rPr>
                        <a:t>e</a:t>
                      </a:r>
                      <a:r>
                        <a:rPr lang="en-US" sz="1400" b="0" spc="-20" dirty="0">
                          <a:solidFill>
                            <a:schemeClr val="tx1"/>
                          </a:solidFill>
                          <a:effectLst/>
                          <a:latin typeface="Calibri" panose="020F0502020204030204" pitchFamily="34" charset="0"/>
                          <a:cs typeface="Calibri" panose="020F0502020204030204" pitchFamily="34" charset="0"/>
                        </a:rPr>
                        <a:t>x</a:t>
                      </a:r>
                      <a:r>
                        <a:rPr lang="en-US" sz="1400" b="0" spc="-5" dirty="0">
                          <a:solidFill>
                            <a:schemeClr val="tx1"/>
                          </a:solidFill>
                          <a:effectLst/>
                          <a:latin typeface="Calibri" panose="020F0502020204030204" pitchFamily="34" charset="0"/>
                          <a:cs typeface="Calibri" panose="020F0502020204030204" pitchFamily="34" charset="0"/>
                        </a:rPr>
                        <a:t>p</a:t>
                      </a:r>
                      <a:r>
                        <a:rPr lang="en-US" sz="1400" b="0" spc="10" dirty="0">
                          <a:solidFill>
                            <a:schemeClr val="tx1"/>
                          </a:solidFill>
                          <a:effectLst/>
                          <a:latin typeface="Calibri" panose="020F0502020204030204" pitchFamily="34" charset="0"/>
                          <a:cs typeface="Calibri" panose="020F0502020204030204" pitchFamily="34" charset="0"/>
                        </a:rPr>
                        <a:t>e</a:t>
                      </a:r>
                      <a:r>
                        <a:rPr lang="en-US" sz="1400" b="0" spc="5" dirty="0">
                          <a:solidFill>
                            <a:schemeClr val="tx1"/>
                          </a:solidFill>
                          <a:effectLst/>
                          <a:latin typeface="Calibri" panose="020F0502020204030204" pitchFamily="34" charset="0"/>
                          <a:cs typeface="Calibri" panose="020F0502020204030204" pitchFamily="34" charset="0"/>
                        </a:rPr>
                        <a:t>n</a:t>
                      </a:r>
                      <a:r>
                        <a:rPr lang="en-US" sz="1400" b="0" dirty="0">
                          <a:solidFill>
                            <a:schemeClr val="tx1"/>
                          </a:solidFill>
                          <a:effectLst/>
                          <a:latin typeface="Calibri" panose="020F0502020204030204" pitchFamily="34" charset="0"/>
                          <a:cs typeface="Calibri" panose="020F0502020204030204" pitchFamily="34" charset="0"/>
                        </a:rPr>
                        <a:t>d</a:t>
                      </a:r>
                      <a:r>
                        <a:rPr lang="en-US" sz="1400" b="0" spc="165" dirty="0">
                          <a:solidFill>
                            <a:schemeClr val="tx1"/>
                          </a:solidFill>
                          <a:effectLst/>
                          <a:latin typeface="Calibri" panose="020F0502020204030204" pitchFamily="34" charset="0"/>
                          <a:cs typeface="Calibri" panose="020F0502020204030204" pitchFamily="34" charset="0"/>
                        </a:rPr>
                        <a:t> </a:t>
                      </a:r>
                      <a:r>
                        <a:rPr lang="en-US" sz="1400" b="0" spc="-10" dirty="0">
                          <a:solidFill>
                            <a:schemeClr val="tx1"/>
                          </a:solidFill>
                          <a:effectLst/>
                          <a:latin typeface="Calibri" panose="020F0502020204030204" pitchFamily="34" charset="0"/>
                          <a:cs typeface="Calibri" panose="020F0502020204030204" pitchFamily="34" charset="0"/>
                        </a:rPr>
                        <a:t>(5</a:t>
                      </a:r>
                      <a:r>
                        <a:rPr lang="en-US" sz="1400" b="0" dirty="0">
                          <a:solidFill>
                            <a:schemeClr val="tx1"/>
                          </a:solidFill>
                          <a:effectLst/>
                          <a:latin typeface="Calibri" panose="020F0502020204030204" pitchFamily="34" charset="0"/>
                          <a:cs typeface="Calibri" panose="020F0502020204030204" pitchFamily="34" charset="0"/>
                        </a:rPr>
                        <a:t>)</a:t>
                      </a:r>
                    </a:p>
                    <a:p>
                      <a:pPr marL="0" marR="0" lvl="0" indent="0">
                        <a:lnSpc>
                          <a:spcPct val="115000"/>
                        </a:lnSpc>
                        <a:spcBef>
                          <a:spcPts val="160"/>
                        </a:spcBef>
                        <a:spcAft>
                          <a:spcPts val="0"/>
                        </a:spcAft>
                        <a:buFont typeface="Wingdings" panose="05000000000000000000" pitchFamily="2" charset="2"/>
                        <a:buNone/>
                      </a:pPr>
                      <a:endParaRPr lang="en-US" sz="1400" b="0" dirty="0">
                        <a:solidFill>
                          <a:schemeClr val="tx1"/>
                        </a:solidFill>
                        <a:effectLst/>
                        <a:latin typeface="Calibri" panose="020F0502020204030204" pitchFamily="34" charset="0"/>
                        <a:ea typeface="Cambria" panose="02040503050406030204" pitchFamily="18" charset="0"/>
                        <a:cs typeface="Calibri" panose="020F0502020204030204" pitchFamily="34" charset="0"/>
                      </a:endParaRPr>
                    </a:p>
                  </a:txBody>
                  <a:tcPr marL="68580" marR="68580" marT="0" marB="0" anchor="ctr">
                    <a:solidFill>
                      <a:srgbClr val="E7E7FF"/>
                    </a:solidFill>
                  </a:tcPr>
                </a:tc>
                <a:tc>
                  <a:txBody>
                    <a:bodyPr/>
                    <a:lstStyle/>
                    <a:p>
                      <a:pPr marL="0" marR="0" algn="ctr">
                        <a:lnSpc>
                          <a:spcPct val="115000"/>
                        </a:lnSpc>
                        <a:spcBef>
                          <a:spcPts val="0"/>
                        </a:spcBef>
                        <a:spcAft>
                          <a:spcPts val="0"/>
                        </a:spcAft>
                      </a:pPr>
                      <a:r>
                        <a:rPr lang="en-US" sz="1400" b="1" dirty="0">
                          <a:solidFill>
                            <a:schemeClr val="tx1"/>
                          </a:solidFill>
                          <a:effectLst/>
                          <a:latin typeface="Calibri" panose="020F0502020204030204" pitchFamily="34" charset="0"/>
                          <a:cs typeface="Calibri" panose="020F0502020204030204" pitchFamily="34" charset="0"/>
                        </a:rPr>
                        <a:t>10</a:t>
                      </a:r>
                      <a:endParaRPr lang="en-US" sz="1400" b="1" dirty="0">
                        <a:solidFill>
                          <a:schemeClr val="tx1"/>
                        </a:solidFill>
                        <a:effectLst/>
                        <a:latin typeface="Calibri" panose="020F0502020204030204" pitchFamily="34" charset="0"/>
                        <a:ea typeface="Cambria" panose="02040503050406030204" pitchFamily="18" charset="0"/>
                        <a:cs typeface="Calibri" panose="020F0502020204030204" pitchFamily="34" charset="0"/>
                      </a:endParaRPr>
                    </a:p>
                  </a:txBody>
                  <a:tcPr marL="68580" marR="68580" marT="0" marB="0" anchor="ctr">
                    <a:solidFill>
                      <a:srgbClr val="E7E7FF"/>
                    </a:solidFill>
                  </a:tcPr>
                </a:tc>
                <a:extLst>
                  <a:ext uri="{0D108BD9-81ED-4DB2-BD59-A6C34878D82A}">
                    <a16:rowId xmlns:a16="http://schemas.microsoft.com/office/drawing/2014/main" val="900752111"/>
                  </a:ext>
                </a:extLst>
              </a:tr>
              <a:tr h="1226035">
                <a:tc>
                  <a:txBody>
                    <a:bodyPr/>
                    <a:lstStyle/>
                    <a:p>
                      <a:pPr marL="342900" marR="0" indent="-342900">
                        <a:lnSpc>
                          <a:spcPct val="115000"/>
                        </a:lnSpc>
                        <a:spcBef>
                          <a:spcPts val="0"/>
                        </a:spcBef>
                        <a:spcAft>
                          <a:spcPts val="0"/>
                        </a:spcAft>
                      </a:pPr>
                      <a:r>
                        <a:rPr lang="en-US" sz="1400" b="1" spc="15" dirty="0">
                          <a:solidFill>
                            <a:schemeClr val="tx1"/>
                          </a:solidFill>
                          <a:effectLst/>
                          <a:latin typeface="Calibri" panose="020F0502020204030204" pitchFamily="34" charset="0"/>
                          <a:cs typeface="Calibri" panose="020F0502020204030204" pitchFamily="34" charset="0"/>
                        </a:rPr>
                        <a:t>P</a:t>
                      </a:r>
                      <a:r>
                        <a:rPr lang="en-US" sz="1400" b="1" dirty="0">
                          <a:solidFill>
                            <a:schemeClr val="tx1"/>
                          </a:solidFill>
                          <a:effectLst/>
                          <a:latin typeface="Calibri" panose="020F0502020204030204" pitchFamily="34" charset="0"/>
                          <a:cs typeface="Calibri" panose="020F0502020204030204" pitchFamily="34" charset="0"/>
                        </a:rPr>
                        <a:t>art</a:t>
                      </a:r>
                      <a:r>
                        <a:rPr lang="en-US" sz="1400" b="1" spc="-15" dirty="0">
                          <a:solidFill>
                            <a:schemeClr val="tx1"/>
                          </a:solidFill>
                          <a:effectLst/>
                          <a:latin typeface="Calibri" panose="020F0502020204030204" pitchFamily="34" charset="0"/>
                          <a:cs typeface="Calibri" panose="020F0502020204030204" pitchFamily="34" charset="0"/>
                        </a:rPr>
                        <a:t>i</a:t>
                      </a:r>
                      <a:r>
                        <a:rPr lang="en-US" sz="1400" b="1" spc="15" dirty="0">
                          <a:solidFill>
                            <a:schemeClr val="tx1"/>
                          </a:solidFill>
                          <a:effectLst/>
                          <a:latin typeface="Calibri" panose="020F0502020204030204" pitchFamily="34" charset="0"/>
                          <a:cs typeface="Calibri" panose="020F0502020204030204" pitchFamily="34" charset="0"/>
                        </a:rPr>
                        <a:t>c</a:t>
                      </a:r>
                      <a:r>
                        <a:rPr lang="en-US" sz="1400" b="1" spc="-15" dirty="0">
                          <a:solidFill>
                            <a:schemeClr val="tx1"/>
                          </a:solidFill>
                          <a:effectLst/>
                          <a:latin typeface="Calibri" panose="020F0502020204030204" pitchFamily="34" charset="0"/>
                          <a:cs typeface="Calibri" panose="020F0502020204030204" pitchFamily="34" charset="0"/>
                        </a:rPr>
                        <a:t>i</a:t>
                      </a:r>
                      <a:r>
                        <a:rPr lang="en-US" sz="1400" b="1" spc="10" dirty="0">
                          <a:solidFill>
                            <a:schemeClr val="tx1"/>
                          </a:solidFill>
                          <a:effectLst/>
                          <a:latin typeface="Calibri" panose="020F0502020204030204" pitchFamily="34" charset="0"/>
                          <a:cs typeface="Calibri" panose="020F0502020204030204" pitchFamily="34" charset="0"/>
                        </a:rPr>
                        <a:t>p</a:t>
                      </a:r>
                      <a:r>
                        <a:rPr lang="en-US" sz="1400" b="1" spc="15" dirty="0">
                          <a:solidFill>
                            <a:schemeClr val="tx1"/>
                          </a:solidFill>
                          <a:effectLst/>
                          <a:latin typeface="Calibri" panose="020F0502020204030204" pitchFamily="34" charset="0"/>
                          <a:cs typeface="Calibri" panose="020F0502020204030204" pitchFamily="34" charset="0"/>
                        </a:rPr>
                        <a:t>a</a:t>
                      </a:r>
                      <a:r>
                        <a:rPr lang="en-US" sz="1400" b="1" dirty="0">
                          <a:solidFill>
                            <a:schemeClr val="tx1"/>
                          </a:solidFill>
                          <a:effectLst/>
                          <a:latin typeface="Calibri" panose="020F0502020204030204" pitchFamily="34" charset="0"/>
                          <a:cs typeface="Calibri" panose="020F0502020204030204" pitchFamily="34" charset="0"/>
                        </a:rPr>
                        <a:t>t</a:t>
                      </a:r>
                      <a:r>
                        <a:rPr lang="en-US" sz="1400" b="1" spc="-15" dirty="0">
                          <a:solidFill>
                            <a:schemeClr val="tx1"/>
                          </a:solidFill>
                          <a:effectLst/>
                          <a:latin typeface="Calibri" panose="020F0502020204030204" pitchFamily="34" charset="0"/>
                          <a:cs typeface="Calibri" panose="020F0502020204030204" pitchFamily="34" charset="0"/>
                        </a:rPr>
                        <a:t>i</a:t>
                      </a:r>
                      <a:r>
                        <a:rPr lang="en-US" sz="1400" b="1" spc="5" dirty="0">
                          <a:solidFill>
                            <a:schemeClr val="tx1"/>
                          </a:solidFill>
                          <a:effectLst/>
                          <a:latin typeface="Calibri" panose="020F0502020204030204" pitchFamily="34" charset="0"/>
                          <a:cs typeface="Calibri" panose="020F0502020204030204" pitchFamily="34" charset="0"/>
                        </a:rPr>
                        <a:t>o</a:t>
                      </a:r>
                      <a:r>
                        <a:rPr lang="en-US" sz="1400" b="1" dirty="0">
                          <a:solidFill>
                            <a:schemeClr val="tx1"/>
                          </a:solidFill>
                          <a:effectLst/>
                          <a:latin typeface="Calibri" panose="020F0502020204030204" pitchFamily="34" charset="0"/>
                          <a:cs typeface="Calibri" panose="020F0502020204030204" pitchFamily="34" charset="0"/>
                        </a:rPr>
                        <a:t>n</a:t>
                      </a:r>
                      <a:r>
                        <a:rPr lang="en-US" sz="1400" b="1" spc="-15" dirty="0">
                          <a:solidFill>
                            <a:schemeClr val="tx1"/>
                          </a:solidFill>
                          <a:effectLst/>
                          <a:latin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cs typeface="Calibri" panose="020F0502020204030204" pitchFamily="34" charset="0"/>
                        </a:rPr>
                        <a:t>a</a:t>
                      </a:r>
                      <a:r>
                        <a:rPr lang="en-US" sz="1400" b="1" spc="-5" dirty="0">
                          <a:solidFill>
                            <a:schemeClr val="tx1"/>
                          </a:solidFill>
                          <a:effectLst/>
                          <a:latin typeface="Calibri" panose="020F0502020204030204" pitchFamily="34" charset="0"/>
                          <a:cs typeface="Calibri" panose="020F0502020204030204" pitchFamily="34" charset="0"/>
                        </a:rPr>
                        <a:t>n</a:t>
                      </a:r>
                      <a:r>
                        <a:rPr lang="en-US" sz="1400" b="1" dirty="0">
                          <a:solidFill>
                            <a:schemeClr val="tx1"/>
                          </a:solidFill>
                          <a:effectLst/>
                          <a:latin typeface="Calibri" panose="020F0502020204030204" pitchFamily="34" charset="0"/>
                          <a:cs typeface="Calibri" panose="020F0502020204030204" pitchFamily="34" charset="0"/>
                        </a:rPr>
                        <a:t>d</a:t>
                      </a:r>
                      <a:r>
                        <a:rPr lang="en-US" sz="1400" b="1" spc="-15" dirty="0">
                          <a:solidFill>
                            <a:schemeClr val="tx1"/>
                          </a:solidFill>
                          <a:effectLst/>
                          <a:latin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cs typeface="Calibri" panose="020F0502020204030204" pitchFamily="34" charset="0"/>
                        </a:rPr>
                        <a:t>C</a:t>
                      </a:r>
                      <a:r>
                        <a:rPr lang="en-US" sz="1400" b="1" spc="5" dirty="0">
                          <a:solidFill>
                            <a:schemeClr val="tx1"/>
                          </a:solidFill>
                          <a:effectLst/>
                          <a:latin typeface="Calibri" panose="020F0502020204030204" pitchFamily="34" charset="0"/>
                          <a:cs typeface="Calibri" panose="020F0502020204030204" pitchFamily="34" charset="0"/>
                        </a:rPr>
                        <a:t>o</a:t>
                      </a:r>
                      <a:r>
                        <a:rPr lang="en-US" sz="1400" b="1" spc="-5" dirty="0">
                          <a:solidFill>
                            <a:schemeClr val="tx1"/>
                          </a:solidFill>
                          <a:effectLst/>
                          <a:latin typeface="Calibri" panose="020F0502020204030204" pitchFamily="34" charset="0"/>
                          <a:cs typeface="Calibri" panose="020F0502020204030204" pitchFamily="34" charset="0"/>
                        </a:rPr>
                        <a:t>l</a:t>
                      </a:r>
                      <a:r>
                        <a:rPr lang="en-US" sz="1400" b="1" dirty="0">
                          <a:solidFill>
                            <a:schemeClr val="tx1"/>
                          </a:solidFill>
                          <a:effectLst/>
                          <a:latin typeface="Calibri" panose="020F0502020204030204" pitchFamily="34" charset="0"/>
                          <a:cs typeface="Calibri" panose="020F0502020204030204" pitchFamily="34" charset="0"/>
                        </a:rPr>
                        <a:t>la</a:t>
                      </a:r>
                      <a:r>
                        <a:rPr lang="en-US" sz="1400" b="1" spc="-5" dirty="0">
                          <a:solidFill>
                            <a:schemeClr val="tx1"/>
                          </a:solidFill>
                          <a:effectLst/>
                          <a:latin typeface="Calibri" panose="020F0502020204030204" pitchFamily="34" charset="0"/>
                          <a:cs typeface="Calibri" panose="020F0502020204030204" pitchFamily="34" charset="0"/>
                        </a:rPr>
                        <a:t>b</a:t>
                      </a:r>
                      <a:r>
                        <a:rPr lang="en-US" sz="1400" b="1" spc="15" dirty="0">
                          <a:solidFill>
                            <a:schemeClr val="tx1"/>
                          </a:solidFill>
                          <a:effectLst/>
                          <a:latin typeface="Calibri" panose="020F0502020204030204" pitchFamily="34" charset="0"/>
                          <a:cs typeface="Calibri" panose="020F0502020204030204" pitchFamily="34" charset="0"/>
                        </a:rPr>
                        <a:t>o</a:t>
                      </a:r>
                      <a:r>
                        <a:rPr lang="en-US" sz="1400" b="1" spc="-15" dirty="0">
                          <a:solidFill>
                            <a:schemeClr val="tx1"/>
                          </a:solidFill>
                          <a:effectLst/>
                          <a:latin typeface="Calibri" panose="020F0502020204030204" pitchFamily="34" charset="0"/>
                          <a:cs typeface="Calibri" panose="020F0502020204030204" pitchFamily="34" charset="0"/>
                        </a:rPr>
                        <a:t>r</a:t>
                      </a:r>
                      <a:r>
                        <a:rPr lang="en-US" sz="1400" b="1" spc="15" dirty="0">
                          <a:solidFill>
                            <a:schemeClr val="tx1"/>
                          </a:solidFill>
                          <a:effectLst/>
                          <a:latin typeface="Calibri" panose="020F0502020204030204" pitchFamily="34" charset="0"/>
                          <a:cs typeface="Calibri" panose="020F0502020204030204" pitchFamily="34" charset="0"/>
                        </a:rPr>
                        <a:t>a</a:t>
                      </a:r>
                      <a:r>
                        <a:rPr lang="en-US" sz="1400" b="1" dirty="0">
                          <a:solidFill>
                            <a:schemeClr val="tx1"/>
                          </a:solidFill>
                          <a:effectLst/>
                          <a:latin typeface="Calibri" panose="020F0502020204030204" pitchFamily="34" charset="0"/>
                          <a:cs typeface="Calibri" panose="020F0502020204030204" pitchFamily="34" charset="0"/>
                        </a:rPr>
                        <a:t>t</a:t>
                      </a:r>
                      <a:r>
                        <a:rPr lang="en-US" sz="1400" b="1" spc="-5" dirty="0">
                          <a:solidFill>
                            <a:schemeClr val="tx1"/>
                          </a:solidFill>
                          <a:effectLst/>
                          <a:latin typeface="Calibri" panose="020F0502020204030204" pitchFamily="34" charset="0"/>
                          <a:cs typeface="Calibri" panose="020F0502020204030204" pitchFamily="34" charset="0"/>
                        </a:rPr>
                        <a:t>i</a:t>
                      </a:r>
                      <a:r>
                        <a:rPr lang="en-US" sz="1400" b="1" spc="5" dirty="0">
                          <a:solidFill>
                            <a:schemeClr val="tx1"/>
                          </a:solidFill>
                          <a:effectLst/>
                          <a:latin typeface="Calibri" panose="020F0502020204030204" pitchFamily="34" charset="0"/>
                          <a:cs typeface="Calibri" panose="020F0502020204030204" pitchFamily="34" charset="0"/>
                        </a:rPr>
                        <a:t>o</a:t>
                      </a:r>
                      <a:r>
                        <a:rPr lang="en-US" sz="1400" b="1" dirty="0">
                          <a:solidFill>
                            <a:schemeClr val="tx1"/>
                          </a:solidFill>
                          <a:effectLst/>
                          <a:latin typeface="Calibri" panose="020F0502020204030204" pitchFamily="34" charset="0"/>
                          <a:cs typeface="Calibri" panose="020F0502020204030204" pitchFamily="34" charset="0"/>
                        </a:rPr>
                        <a:t>n</a:t>
                      </a:r>
                    </a:p>
                    <a:p>
                      <a:pPr marL="342900" marR="0" lvl="0" indent="-342900">
                        <a:lnSpc>
                          <a:spcPct val="115000"/>
                        </a:lnSpc>
                        <a:spcBef>
                          <a:spcPts val="160"/>
                        </a:spcBef>
                        <a:spcAft>
                          <a:spcPts val="0"/>
                        </a:spcAft>
                        <a:buFont typeface="Wingdings" panose="05000000000000000000" pitchFamily="2" charset="2"/>
                        <a:buChar char=""/>
                      </a:pPr>
                      <a:r>
                        <a:rPr lang="en-US" sz="1400" b="0" spc="-15" dirty="0">
                          <a:solidFill>
                            <a:schemeClr val="tx1"/>
                          </a:solidFill>
                          <a:effectLst/>
                          <a:latin typeface="Calibri" panose="020F0502020204030204" pitchFamily="34" charset="0"/>
                          <a:cs typeface="Calibri" panose="020F0502020204030204" pitchFamily="34" charset="0"/>
                        </a:rPr>
                        <a:t>Planning &amp; implementation </a:t>
                      </a:r>
                      <a:r>
                        <a:rPr lang="en-US" sz="1400" b="0" spc="10" dirty="0">
                          <a:solidFill>
                            <a:schemeClr val="tx1"/>
                          </a:solidFill>
                          <a:effectLst/>
                          <a:latin typeface="Calibri" panose="020F0502020204030204" pitchFamily="34" charset="0"/>
                          <a:cs typeface="Calibri" panose="020F0502020204030204" pitchFamily="34" charset="0"/>
                        </a:rPr>
                        <a:t>s</a:t>
                      </a:r>
                      <a:r>
                        <a:rPr lang="en-US" sz="1400" b="0" spc="-5" dirty="0">
                          <a:solidFill>
                            <a:schemeClr val="tx1"/>
                          </a:solidFill>
                          <a:effectLst/>
                          <a:latin typeface="Calibri" panose="020F0502020204030204" pitchFamily="34" charset="0"/>
                          <a:cs typeface="Calibri" panose="020F0502020204030204" pitchFamily="34" charset="0"/>
                        </a:rPr>
                        <a:t>ho</a:t>
                      </a:r>
                      <a:r>
                        <a:rPr lang="en-US" sz="1400" b="0" spc="15" dirty="0">
                          <a:solidFill>
                            <a:schemeClr val="tx1"/>
                          </a:solidFill>
                          <a:effectLst/>
                          <a:latin typeface="Calibri" panose="020F0502020204030204" pitchFamily="34" charset="0"/>
                          <a:cs typeface="Calibri" panose="020F0502020204030204" pitchFamily="34" charset="0"/>
                        </a:rPr>
                        <a:t>w</a:t>
                      </a:r>
                      <a:r>
                        <a:rPr lang="en-US" sz="1400" b="0" spc="-15" dirty="0">
                          <a:solidFill>
                            <a:schemeClr val="tx1"/>
                          </a:solidFill>
                          <a:effectLst/>
                          <a:latin typeface="Calibri" panose="020F0502020204030204" pitchFamily="34" charset="0"/>
                          <a:cs typeface="Calibri" panose="020F0502020204030204" pitchFamily="34" charset="0"/>
                        </a:rPr>
                        <a:t> </a:t>
                      </a:r>
                      <a:r>
                        <a:rPr lang="en-US" sz="1400" b="0" spc="10" dirty="0">
                          <a:solidFill>
                            <a:schemeClr val="tx1"/>
                          </a:solidFill>
                          <a:effectLst/>
                          <a:latin typeface="Calibri" panose="020F0502020204030204" pitchFamily="34" charset="0"/>
                          <a:cs typeface="Calibri" panose="020F0502020204030204" pitchFamily="34" charset="0"/>
                        </a:rPr>
                        <a:t>e</a:t>
                      </a:r>
                      <a:r>
                        <a:rPr lang="en-US" sz="1400" b="0" spc="-10" dirty="0">
                          <a:solidFill>
                            <a:schemeClr val="tx1"/>
                          </a:solidFill>
                          <a:effectLst/>
                          <a:latin typeface="Calibri" panose="020F0502020204030204" pitchFamily="34" charset="0"/>
                          <a:cs typeface="Calibri" panose="020F0502020204030204" pitchFamily="34" charset="0"/>
                        </a:rPr>
                        <a:t>v</a:t>
                      </a:r>
                      <a:r>
                        <a:rPr lang="en-US" sz="1400" b="0" spc="-5" dirty="0">
                          <a:solidFill>
                            <a:schemeClr val="tx1"/>
                          </a:solidFill>
                          <a:effectLst/>
                          <a:latin typeface="Calibri" panose="020F0502020204030204" pitchFamily="34" charset="0"/>
                          <a:cs typeface="Calibri" panose="020F0502020204030204" pitchFamily="34" charset="0"/>
                        </a:rPr>
                        <a:t>iden</a:t>
                      </a:r>
                      <a:r>
                        <a:rPr lang="en-US" sz="1400" b="0" spc="5" dirty="0">
                          <a:solidFill>
                            <a:schemeClr val="tx1"/>
                          </a:solidFill>
                          <a:effectLst/>
                          <a:latin typeface="Calibri" panose="020F0502020204030204" pitchFamily="34" charset="0"/>
                          <a:cs typeface="Calibri" panose="020F0502020204030204" pitchFamily="34" charset="0"/>
                        </a:rPr>
                        <a:t>c</a:t>
                      </a:r>
                      <a:r>
                        <a:rPr lang="en-US" sz="1400" b="0" dirty="0">
                          <a:solidFill>
                            <a:schemeClr val="tx1"/>
                          </a:solidFill>
                          <a:effectLst/>
                          <a:latin typeface="Calibri" panose="020F0502020204030204" pitchFamily="34" charset="0"/>
                          <a:cs typeface="Calibri" panose="020F0502020204030204" pitchFamily="34" charset="0"/>
                        </a:rPr>
                        <a:t>e</a:t>
                      </a:r>
                      <a:r>
                        <a:rPr lang="en-US" sz="1400" b="0" spc="-5" dirty="0">
                          <a:solidFill>
                            <a:schemeClr val="tx1"/>
                          </a:solidFill>
                          <a:effectLst/>
                          <a:latin typeface="Calibri" panose="020F0502020204030204" pitchFamily="34" charset="0"/>
                          <a:cs typeface="Calibri" panose="020F0502020204030204" pitchFamily="34" charset="0"/>
                        </a:rPr>
                        <a:t> </a:t>
                      </a:r>
                      <a:r>
                        <a:rPr lang="en-US" sz="1400" b="0" spc="5" dirty="0">
                          <a:solidFill>
                            <a:schemeClr val="tx1"/>
                          </a:solidFill>
                          <a:effectLst/>
                          <a:latin typeface="Calibri" panose="020F0502020204030204" pitchFamily="34" charset="0"/>
                          <a:cs typeface="Calibri" panose="020F0502020204030204" pitchFamily="34" charset="0"/>
                        </a:rPr>
                        <a:t>o</a:t>
                      </a:r>
                      <a:r>
                        <a:rPr lang="en-US" sz="1400" b="0" dirty="0">
                          <a:solidFill>
                            <a:schemeClr val="tx1"/>
                          </a:solidFill>
                          <a:effectLst/>
                          <a:latin typeface="Calibri" panose="020F0502020204030204" pitchFamily="34" charset="0"/>
                          <a:cs typeface="Calibri" panose="020F0502020204030204" pitchFamily="34" charset="0"/>
                        </a:rPr>
                        <a:t>f</a:t>
                      </a:r>
                      <a:r>
                        <a:rPr lang="en-US" sz="1400" b="0" spc="-10" dirty="0">
                          <a:solidFill>
                            <a:schemeClr val="tx1"/>
                          </a:solidFill>
                          <a:effectLst/>
                          <a:latin typeface="Calibri" panose="020F0502020204030204" pitchFamily="34" charset="0"/>
                          <a:cs typeface="Calibri" panose="020F0502020204030204" pitchFamily="34" charset="0"/>
                        </a:rPr>
                        <a:t> </a:t>
                      </a:r>
                      <a:r>
                        <a:rPr lang="en-US" sz="1400" b="0" spc="-5" dirty="0">
                          <a:solidFill>
                            <a:schemeClr val="tx1"/>
                          </a:solidFill>
                          <a:effectLst/>
                          <a:latin typeface="Calibri" panose="020F0502020204030204" pitchFamily="34" charset="0"/>
                          <a:cs typeface="Calibri" panose="020F0502020204030204" pitchFamily="34" charset="0"/>
                        </a:rPr>
                        <a:t>b</a:t>
                      </a:r>
                      <a:r>
                        <a:rPr lang="en-US" sz="1400" b="0" dirty="0">
                          <a:solidFill>
                            <a:schemeClr val="tx1"/>
                          </a:solidFill>
                          <a:effectLst/>
                          <a:latin typeface="Calibri" panose="020F0502020204030204" pitchFamily="34" charset="0"/>
                          <a:cs typeface="Calibri" panose="020F0502020204030204" pitchFamily="34" charset="0"/>
                        </a:rPr>
                        <a:t>r</a:t>
                      </a:r>
                      <a:r>
                        <a:rPr lang="en-US" sz="1400" b="0" spc="5" dirty="0">
                          <a:solidFill>
                            <a:schemeClr val="tx1"/>
                          </a:solidFill>
                          <a:effectLst/>
                          <a:latin typeface="Calibri" panose="020F0502020204030204" pitchFamily="34" charset="0"/>
                          <a:cs typeface="Calibri" panose="020F0502020204030204" pitchFamily="34" charset="0"/>
                        </a:rPr>
                        <a:t>oad</a:t>
                      </a:r>
                      <a:r>
                        <a:rPr lang="en-US" sz="1400" b="0" spc="-10" dirty="0">
                          <a:solidFill>
                            <a:schemeClr val="tx1"/>
                          </a:solidFill>
                          <a:effectLst/>
                          <a:latin typeface="Calibri" panose="020F0502020204030204" pitchFamily="34" charset="0"/>
                          <a:cs typeface="Calibri" panose="020F0502020204030204" pitchFamily="34" charset="0"/>
                        </a:rPr>
                        <a:t>-</a:t>
                      </a:r>
                      <a:r>
                        <a:rPr lang="en-US" sz="1400" b="0" spc="-5" dirty="0">
                          <a:solidFill>
                            <a:schemeClr val="tx1"/>
                          </a:solidFill>
                          <a:effectLst/>
                          <a:latin typeface="Calibri" panose="020F0502020204030204" pitchFamily="34" charset="0"/>
                          <a:cs typeface="Calibri" panose="020F0502020204030204" pitchFamily="34" charset="0"/>
                        </a:rPr>
                        <a:t>b</a:t>
                      </a:r>
                      <a:r>
                        <a:rPr lang="en-US" sz="1400" b="0" dirty="0">
                          <a:solidFill>
                            <a:schemeClr val="tx1"/>
                          </a:solidFill>
                          <a:effectLst/>
                          <a:latin typeface="Calibri" panose="020F0502020204030204" pitchFamily="34" charset="0"/>
                          <a:cs typeface="Calibri" panose="020F0502020204030204" pitchFamily="34" charset="0"/>
                        </a:rPr>
                        <a:t>a</a:t>
                      </a:r>
                      <a:r>
                        <a:rPr lang="en-US" sz="1400" b="0" spc="10" dirty="0">
                          <a:solidFill>
                            <a:schemeClr val="tx1"/>
                          </a:solidFill>
                          <a:effectLst/>
                          <a:latin typeface="Calibri" panose="020F0502020204030204" pitchFamily="34" charset="0"/>
                          <a:cs typeface="Calibri" panose="020F0502020204030204" pitchFamily="34" charset="0"/>
                        </a:rPr>
                        <a:t>s</a:t>
                      </a:r>
                      <a:r>
                        <a:rPr lang="en-US" sz="1400" b="0" spc="-5" dirty="0">
                          <a:solidFill>
                            <a:schemeClr val="tx1"/>
                          </a:solidFill>
                          <a:effectLst/>
                          <a:latin typeface="Calibri" panose="020F0502020204030204" pitchFamily="34" charset="0"/>
                          <a:cs typeface="Calibri" panose="020F0502020204030204" pitchFamily="34" charset="0"/>
                        </a:rPr>
                        <a:t>e</a:t>
                      </a:r>
                      <a:r>
                        <a:rPr lang="en-US" sz="1400" b="0" dirty="0">
                          <a:solidFill>
                            <a:schemeClr val="tx1"/>
                          </a:solidFill>
                          <a:effectLst/>
                          <a:latin typeface="Calibri" panose="020F0502020204030204" pitchFamily="34" charset="0"/>
                          <a:cs typeface="Calibri" panose="020F0502020204030204" pitchFamily="34" charset="0"/>
                        </a:rPr>
                        <a:t>d</a:t>
                      </a:r>
                      <a:r>
                        <a:rPr lang="en-US" sz="1400" b="0" spc="-40" dirty="0">
                          <a:solidFill>
                            <a:schemeClr val="tx1"/>
                          </a:solidFill>
                          <a:effectLst/>
                          <a:latin typeface="Calibri" panose="020F0502020204030204" pitchFamily="34" charset="0"/>
                          <a:cs typeface="Calibri" panose="020F0502020204030204" pitchFamily="34" charset="0"/>
                        </a:rPr>
                        <a:t> </a:t>
                      </a:r>
                      <a:r>
                        <a:rPr lang="en-US" sz="1400" b="0" spc="-5" dirty="0">
                          <a:solidFill>
                            <a:schemeClr val="tx1"/>
                          </a:solidFill>
                          <a:effectLst/>
                          <a:latin typeface="Calibri" panose="020F0502020204030204" pitchFamily="34" charset="0"/>
                          <a:cs typeface="Calibri" panose="020F0502020204030204" pitchFamily="34" charset="0"/>
                        </a:rPr>
                        <a:t>n</a:t>
                      </a:r>
                      <a:r>
                        <a:rPr lang="en-US" sz="1400" b="0" spc="10" dirty="0">
                          <a:solidFill>
                            <a:schemeClr val="tx1"/>
                          </a:solidFill>
                          <a:effectLst/>
                          <a:latin typeface="Calibri" panose="020F0502020204030204" pitchFamily="34" charset="0"/>
                          <a:cs typeface="Calibri" panose="020F0502020204030204" pitchFamily="34" charset="0"/>
                        </a:rPr>
                        <a:t>e</a:t>
                      </a:r>
                      <a:r>
                        <a:rPr lang="en-US" sz="1400" b="0" spc="-5" dirty="0">
                          <a:solidFill>
                            <a:schemeClr val="tx1"/>
                          </a:solidFill>
                          <a:effectLst/>
                          <a:latin typeface="Calibri" panose="020F0502020204030204" pitchFamily="34" charset="0"/>
                          <a:cs typeface="Calibri" panose="020F0502020204030204" pitchFamily="34" charset="0"/>
                        </a:rPr>
                        <a:t>i</a:t>
                      </a:r>
                      <a:r>
                        <a:rPr lang="en-US" sz="1400" b="0" spc="10" dirty="0">
                          <a:solidFill>
                            <a:schemeClr val="tx1"/>
                          </a:solidFill>
                          <a:effectLst/>
                          <a:latin typeface="Calibri" panose="020F0502020204030204" pitchFamily="34" charset="0"/>
                          <a:cs typeface="Calibri" panose="020F0502020204030204" pitchFamily="34" charset="0"/>
                        </a:rPr>
                        <a:t>g</a:t>
                      </a:r>
                      <a:r>
                        <a:rPr lang="en-US" sz="1400" b="0" spc="-5" dirty="0">
                          <a:solidFill>
                            <a:schemeClr val="tx1"/>
                          </a:solidFill>
                          <a:effectLst/>
                          <a:latin typeface="Calibri" panose="020F0502020204030204" pitchFamily="34" charset="0"/>
                          <a:cs typeface="Calibri" panose="020F0502020204030204" pitchFamily="34" charset="0"/>
                        </a:rPr>
                        <a:t>hb</a:t>
                      </a:r>
                      <a:r>
                        <a:rPr lang="en-US" sz="1400" b="0" spc="5" dirty="0">
                          <a:solidFill>
                            <a:schemeClr val="tx1"/>
                          </a:solidFill>
                          <a:effectLst/>
                          <a:latin typeface="Calibri" panose="020F0502020204030204" pitchFamily="34" charset="0"/>
                          <a:cs typeface="Calibri" panose="020F0502020204030204" pitchFamily="34" charset="0"/>
                        </a:rPr>
                        <a:t>o</a:t>
                      </a:r>
                      <a:r>
                        <a:rPr lang="en-US" sz="1400" b="0" dirty="0">
                          <a:solidFill>
                            <a:schemeClr val="tx1"/>
                          </a:solidFill>
                          <a:effectLst/>
                          <a:latin typeface="Calibri" panose="020F0502020204030204" pitchFamily="34" charset="0"/>
                          <a:cs typeface="Calibri" panose="020F0502020204030204" pitchFamily="34" charset="0"/>
                        </a:rPr>
                        <a:t>r</a:t>
                      </a:r>
                      <a:r>
                        <a:rPr lang="en-US" sz="1400" b="0" spc="-5" dirty="0">
                          <a:solidFill>
                            <a:schemeClr val="tx1"/>
                          </a:solidFill>
                          <a:effectLst/>
                          <a:latin typeface="Calibri" panose="020F0502020204030204" pitchFamily="34" charset="0"/>
                          <a:cs typeface="Calibri" panose="020F0502020204030204" pitchFamily="34" charset="0"/>
                        </a:rPr>
                        <a:t>h</a:t>
                      </a:r>
                      <a:r>
                        <a:rPr lang="en-US" sz="1400" b="0" spc="5" dirty="0">
                          <a:solidFill>
                            <a:schemeClr val="tx1"/>
                          </a:solidFill>
                          <a:effectLst/>
                          <a:latin typeface="Calibri" panose="020F0502020204030204" pitchFamily="34" charset="0"/>
                          <a:cs typeface="Calibri" panose="020F0502020204030204" pitchFamily="34" charset="0"/>
                        </a:rPr>
                        <a:t>oo</a:t>
                      </a:r>
                      <a:r>
                        <a:rPr lang="en-US" sz="1400" b="0" dirty="0">
                          <a:solidFill>
                            <a:schemeClr val="tx1"/>
                          </a:solidFill>
                          <a:effectLst/>
                          <a:latin typeface="Calibri" panose="020F0502020204030204" pitchFamily="34" charset="0"/>
                          <a:cs typeface="Calibri" panose="020F0502020204030204" pitchFamily="34" charset="0"/>
                        </a:rPr>
                        <a:t>d</a:t>
                      </a:r>
                      <a:r>
                        <a:rPr lang="en-US" sz="1400" b="0" spc="-40" dirty="0">
                          <a:solidFill>
                            <a:schemeClr val="tx1"/>
                          </a:solidFill>
                          <a:effectLst/>
                          <a:latin typeface="Calibri" panose="020F0502020204030204" pitchFamily="34" charset="0"/>
                          <a:cs typeface="Calibri" panose="020F0502020204030204" pitchFamily="34" charset="0"/>
                        </a:rPr>
                        <a:t> </a:t>
                      </a:r>
                      <a:r>
                        <a:rPr lang="en-US" sz="1400" b="0" spc="-5" dirty="0">
                          <a:solidFill>
                            <a:schemeClr val="tx1"/>
                          </a:solidFill>
                          <a:effectLst/>
                          <a:latin typeface="Calibri" panose="020F0502020204030204" pitchFamily="34" charset="0"/>
                          <a:cs typeface="Calibri" panose="020F0502020204030204" pitchFamily="34" charset="0"/>
                        </a:rPr>
                        <a:t>p</a:t>
                      </a:r>
                      <a:r>
                        <a:rPr lang="en-US" sz="1400" b="0" spc="15" dirty="0">
                          <a:solidFill>
                            <a:schemeClr val="tx1"/>
                          </a:solidFill>
                          <a:effectLst/>
                          <a:latin typeface="Calibri" panose="020F0502020204030204" pitchFamily="34" charset="0"/>
                          <a:cs typeface="Calibri" panose="020F0502020204030204" pitchFamily="34" charset="0"/>
                        </a:rPr>
                        <a:t>a</a:t>
                      </a:r>
                      <a:r>
                        <a:rPr lang="en-US" sz="1400" b="0" dirty="0">
                          <a:solidFill>
                            <a:schemeClr val="tx1"/>
                          </a:solidFill>
                          <a:effectLst/>
                          <a:latin typeface="Calibri" panose="020F0502020204030204" pitchFamily="34" charset="0"/>
                          <a:cs typeface="Calibri" panose="020F0502020204030204" pitchFamily="34" charset="0"/>
                        </a:rPr>
                        <a:t>rt</a:t>
                      </a:r>
                      <a:r>
                        <a:rPr lang="en-US" sz="1400" b="0" spc="-15" dirty="0">
                          <a:solidFill>
                            <a:schemeClr val="tx1"/>
                          </a:solidFill>
                          <a:effectLst/>
                          <a:latin typeface="Calibri" panose="020F0502020204030204" pitchFamily="34" charset="0"/>
                          <a:cs typeface="Calibri" panose="020F0502020204030204" pitchFamily="34" charset="0"/>
                        </a:rPr>
                        <a:t>i</a:t>
                      </a:r>
                      <a:r>
                        <a:rPr lang="en-US" sz="1400" b="0" spc="15" dirty="0">
                          <a:solidFill>
                            <a:schemeClr val="tx1"/>
                          </a:solidFill>
                          <a:effectLst/>
                          <a:latin typeface="Calibri" panose="020F0502020204030204" pitchFamily="34" charset="0"/>
                          <a:cs typeface="Calibri" panose="020F0502020204030204" pitchFamily="34" charset="0"/>
                        </a:rPr>
                        <a:t>c</a:t>
                      </a:r>
                      <a:r>
                        <a:rPr lang="en-US" sz="1400" b="0" spc="-15" dirty="0">
                          <a:solidFill>
                            <a:schemeClr val="tx1"/>
                          </a:solidFill>
                          <a:effectLst/>
                          <a:latin typeface="Calibri" panose="020F0502020204030204" pitchFamily="34" charset="0"/>
                          <a:cs typeface="Calibri" panose="020F0502020204030204" pitchFamily="34" charset="0"/>
                        </a:rPr>
                        <a:t>i</a:t>
                      </a:r>
                      <a:r>
                        <a:rPr lang="en-US" sz="1400" b="0" spc="10" dirty="0">
                          <a:solidFill>
                            <a:schemeClr val="tx1"/>
                          </a:solidFill>
                          <a:effectLst/>
                          <a:latin typeface="Calibri" panose="020F0502020204030204" pitchFamily="34" charset="0"/>
                          <a:cs typeface="Calibri" panose="020F0502020204030204" pitchFamily="34" charset="0"/>
                        </a:rPr>
                        <a:t>p</a:t>
                      </a:r>
                      <a:r>
                        <a:rPr lang="en-US" sz="1400" b="0" spc="15" dirty="0">
                          <a:solidFill>
                            <a:schemeClr val="tx1"/>
                          </a:solidFill>
                          <a:effectLst/>
                          <a:latin typeface="Calibri" panose="020F0502020204030204" pitchFamily="34" charset="0"/>
                          <a:cs typeface="Calibri" panose="020F0502020204030204" pitchFamily="34" charset="0"/>
                        </a:rPr>
                        <a:t>a</a:t>
                      </a:r>
                      <a:r>
                        <a:rPr lang="en-US" sz="1400" b="0" dirty="0">
                          <a:solidFill>
                            <a:schemeClr val="tx1"/>
                          </a:solidFill>
                          <a:effectLst/>
                          <a:latin typeface="Calibri" panose="020F0502020204030204" pitchFamily="34" charset="0"/>
                          <a:cs typeface="Calibri" panose="020F0502020204030204" pitchFamily="34" charset="0"/>
                        </a:rPr>
                        <a:t>t</a:t>
                      </a:r>
                      <a:r>
                        <a:rPr lang="en-US" sz="1400" b="0" spc="-15" dirty="0">
                          <a:solidFill>
                            <a:schemeClr val="tx1"/>
                          </a:solidFill>
                          <a:effectLst/>
                          <a:latin typeface="Calibri" panose="020F0502020204030204" pitchFamily="34" charset="0"/>
                          <a:cs typeface="Calibri" panose="020F0502020204030204" pitchFamily="34" charset="0"/>
                        </a:rPr>
                        <a:t>i</a:t>
                      </a:r>
                      <a:r>
                        <a:rPr lang="en-US" sz="1400" b="0" spc="15" dirty="0">
                          <a:solidFill>
                            <a:schemeClr val="tx1"/>
                          </a:solidFill>
                          <a:effectLst/>
                          <a:latin typeface="Calibri" panose="020F0502020204030204" pitchFamily="34" charset="0"/>
                          <a:cs typeface="Calibri" panose="020F0502020204030204" pitchFamily="34" charset="0"/>
                        </a:rPr>
                        <a:t>o</a:t>
                      </a:r>
                      <a:r>
                        <a:rPr lang="en-US" sz="1400" b="0" dirty="0">
                          <a:solidFill>
                            <a:schemeClr val="tx1"/>
                          </a:solidFill>
                          <a:effectLst/>
                          <a:latin typeface="Calibri" panose="020F0502020204030204" pitchFamily="34" charset="0"/>
                          <a:cs typeface="Calibri" panose="020F0502020204030204" pitchFamily="34" charset="0"/>
                        </a:rPr>
                        <a:t>n</a:t>
                      </a:r>
                      <a:r>
                        <a:rPr lang="en-US" sz="1400" b="0" spc="165" dirty="0">
                          <a:solidFill>
                            <a:schemeClr val="tx1"/>
                          </a:solidFill>
                          <a:effectLst/>
                          <a:latin typeface="Calibri" panose="020F0502020204030204" pitchFamily="34" charset="0"/>
                          <a:cs typeface="Calibri" panose="020F0502020204030204" pitchFamily="34" charset="0"/>
                        </a:rPr>
                        <a:t> </a:t>
                      </a:r>
                      <a:r>
                        <a:rPr lang="en-US" sz="1400" b="0" spc="5" dirty="0">
                          <a:solidFill>
                            <a:schemeClr val="tx1"/>
                          </a:solidFill>
                          <a:effectLst/>
                          <a:latin typeface="Calibri" panose="020F0502020204030204" pitchFamily="34" charset="0"/>
                          <a:cs typeface="Calibri" panose="020F0502020204030204" pitchFamily="34" charset="0"/>
                        </a:rPr>
                        <a:t>(</a:t>
                      </a:r>
                      <a:r>
                        <a:rPr lang="en-US" sz="1400" b="0" dirty="0">
                          <a:solidFill>
                            <a:schemeClr val="tx1"/>
                          </a:solidFill>
                          <a:effectLst/>
                          <a:latin typeface="Calibri" panose="020F0502020204030204" pitchFamily="34" charset="0"/>
                          <a:cs typeface="Calibri" panose="020F0502020204030204" pitchFamily="34" charset="0"/>
                        </a:rPr>
                        <a:t>15)</a:t>
                      </a:r>
                    </a:p>
                    <a:p>
                      <a:pPr marL="342900" marR="0" lvl="0" indent="-342900">
                        <a:lnSpc>
                          <a:spcPct val="115000"/>
                        </a:lnSpc>
                        <a:spcBef>
                          <a:spcPts val="160"/>
                        </a:spcBef>
                        <a:spcAft>
                          <a:spcPts val="0"/>
                        </a:spcAft>
                        <a:buFont typeface="Wingdings" panose="05000000000000000000" pitchFamily="2" charset="2"/>
                        <a:buChar char=""/>
                      </a:pPr>
                      <a:r>
                        <a:rPr lang="en-US" sz="1400" b="0" spc="15" dirty="0">
                          <a:solidFill>
                            <a:schemeClr val="tx1"/>
                          </a:solidFill>
                          <a:effectLst/>
                          <a:latin typeface="Calibri" panose="020F0502020204030204" pitchFamily="34" charset="0"/>
                          <a:cs typeface="Calibri" panose="020F0502020204030204" pitchFamily="34" charset="0"/>
                        </a:rPr>
                        <a:t>Project includes external collaboration(s), outside of neighborhood residents </a:t>
                      </a:r>
                      <a:r>
                        <a:rPr lang="en-US" sz="1400" b="0" spc="5" dirty="0">
                          <a:solidFill>
                            <a:schemeClr val="tx1"/>
                          </a:solidFill>
                          <a:effectLst/>
                          <a:latin typeface="Calibri" panose="020F0502020204030204" pitchFamily="34" charset="0"/>
                          <a:cs typeface="Calibri" panose="020F0502020204030204" pitchFamily="34" charset="0"/>
                        </a:rPr>
                        <a:t>(</a:t>
                      </a:r>
                      <a:r>
                        <a:rPr lang="en-US" sz="1400" b="0" dirty="0">
                          <a:solidFill>
                            <a:schemeClr val="tx1"/>
                          </a:solidFill>
                          <a:effectLst/>
                          <a:latin typeface="Calibri" panose="020F0502020204030204" pitchFamily="34" charset="0"/>
                          <a:cs typeface="Calibri" panose="020F0502020204030204" pitchFamily="34" charset="0"/>
                        </a:rPr>
                        <a:t>5)</a:t>
                      </a:r>
                      <a:endParaRPr lang="en-US" sz="1400" b="0" dirty="0">
                        <a:solidFill>
                          <a:schemeClr val="tx1"/>
                        </a:solidFill>
                        <a:effectLst/>
                        <a:latin typeface="Calibri" panose="020F0502020204030204" pitchFamily="34" charset="0"/>
                        <a:ea typeface="Cambria" panose="02040503050406030204" pitchFamily="18" charset="0"/>
                        <a:cs typeface="Calibri" panose="020F0502020204030204" pitchFamily="34" charset="0"/>
                      </a:endParaRPr>
                    </a:p>
                  </a:txBody>
                  <a:tcPr marL="68580" marR="68580" marT="0" marB="0" anchor="ctr">
                    <a:solidFill>
                      <a:srgbClr val="CCCCFF"/>
                    </a:solidFill>
                  </a:tcPr>
                </a:tc>
                <a:tc>
                  <a:txBody>
                    <a:bodyPr/>
                    <a:lstStyle/>
                    <a:p>
                      <a:pPr marL="0" marR="0" algn="ctr">
                        <a:lnSpc>
                          <a:spcPct val="115000"/>
                        </a:lnSpc>
                        <a:spcBef>
                          <a:spcPts val="0"/>
                        </a:spcBef>
                        <a:spcAft>
                          <a:spcPts val="0"/>
                        </a:spcAft>
                      </a:pPr>
                      <a:r>
                        <a:rPr lang="en-US" sz="1400" b="1" dirty="0">
                          <a:solidFill>
                            <a:schemeClr val="tx1"/>
                          </a:solidFill>
                          <a:effectLst/>
                          <a:latin typeface="Calibri" panose="020F0502020204030204" pitchFamily="34" charset="0"/>
                          <a:cs typeface="Calibri" panose="020F0502020204030204" pitchFamily="34" charset="0"/>
                        </a:rPr>
                        <a:t>20</a:t>
                      </a:r>
                      <a:endParaRPr lang="en-US" sz="1400" b="1" dirty="0">
                        <a:solidFill>
                          <a:schemeClr val="tx1"/>
                        </a:solidFill>
                        <a:effectLst/>
                        <a:latin typeface="Calibri" panose="020F0502020204030204" pitchFamily="34" charset="0"/>
                        <a:ea typeface="Cambria" panose="02040503050406030204" pitchFamily="18" charset="0"/>
                        <a:cs typeface="Calibri" panose="020F0502020204030204" pitchFamily="34" charset="0"/>
                      </a:endParaRPr>
                    </a:p>
                  </a:txBody>
                  <a:tcPr marL="68580" marR="68580" marT="0" marB="0" anchor="ctr">
                    <a:solidFill>
                      <a:srgbClr val="CCCCFF"/>
                    </a:solidFill>
                  </a:tcPr>
                </a:tc>
                <a:extLst>
                  <a:ext uri="{0D108BD9-81ED-4DB2-BD59-A6C34878D82A}">
                    <a16:rowId xmlns:a16="http://schemas.microsoft.com/office/drawing/2014/main" val="1703920652"/>
                  </a:ext>
                </a:extLst>
              </a:tr>
              <a:tr h="1399209">
                <a:tc>
                  <a:txBody>
                    <a:bodyPr/>
                    <a:lstStyle/>
                    <a:p>
                      <a:pPr marL="342900" marR="0" indent="-342900">
                        <a:lnSpc>
                          <a:spcPct val="115000"/>
                        </a:lnSpc>
                        <a:spcBef>
                          <a:spcPts val="0"/>
                        </a:spcBef>
                        <a:spcAft>
                          <a:spcPts val="0"/>
                        </a:spcAft>
                      </a:pPr>
                      <a:endParaRPr lang="en-US" sz="1400" b="1" spc="15" dirty="0">
                        <a:solidFill>
                          <a:schemeClr val="tx1"/>
                        </a:solidFill>
                        <a:effectLst/>
                        <a:latin typeface="Calibri" panose="020F0502020204030204" pitchFamily="34" charset="0"/>
                        <a:cs typeface="Calibri" panose="020F0502020204030204" pitchFamily="34" charset="0"/>
                      </a:endParaRPr>
                    </a:p>
                    <a:p>
                      <a:pPr marL="342900" marR="0" indent="-342900">
                        <a:lnSpc>
                          <a:spcPct val="115000"/>
                        </a:lnSpc>
                        <a:spcBef>
                          <a:spcPts val="0"/>
                        </a:spcBef>
                        <a:spcAft>
                          <a:spcPts val="0"/>
                        </a:spcAft>
                      </a:pPr>
                      <a:r>
                        <a:rPr lang="en-US" sz="1400" b="1" spc="15" dirty="0">
                          <a:solidFill>
                            <a:schemeClr val="tx1"/>
                          </a:solidFill>
                          <a:effectLst/>
                          <a:latin typeface="Calibri" panose="020F0502020204030204" pitchFamily="34" charset="0"/>
                          <a:cs typeface="Calibri" panose="020F0502020204030204" pitchFamily="34" charset="0"/>
                        </a:rPr>
                        <a:t>P</a:t>
                      </a:r>
                      <a:r>
                        <a:rPr lang="en-US" sz="1400" b="1" spc="-15" dirty="0">
                          <a:solidFill>
                            <a:schemeClr val="tx1"/>
                          </a:solidFill>
                          <a:effectLst/>
                          <a:latin typeface="Calibri" panose="020F0502020204030204" pitchFamily="34" charset="0"/>
                          <a:cs typeface="Calibri" panose="020F0502020204030204" pitchFamily="34" charset="0"/>
                        </a:rPr>
                        <a:t>r</a:t>
                      </a:r>
                      <a:r>
                        <a:rPr lang="en-US" sz="1400" b="1" spc="10" dirty="0">
                          <a:solidFill>
                            <a:schemeClr val="tx1"/>
                          </a:solidFill>
                          <a:effectLst/>
                          <a:latin typeface="Calibri" panose="020F0502020204030204" pitchFamily="34" charset="0"/>
                          <a:cs typeface="Calibri" panose="020F0502020204030204" pitchFamily="34" charset="0"/>
                        </a:rPr>
                        <a:t>o</a:t>
                      </a:r>
                      <a:r>
                        <a:rPr lang="en-US" sz="1400" b="1" spc="-10" dirty="0">
                          <a:solidFill>
                            <a:schemeClr val="tx1"/>
                          </a:solidFill>
                          <a:effectLst/>
                          <a:latin typeface="Calibri" panose="020F0502020204030204" pitchFamily="34" charset="0"/>
                          <a:cs typeface="Calibri" panose="020F0502020204030204" pitchFamily="34" charset="0"/>
                        </a:rPr>
                        <a:t>j</a:t>
                      </a:r>
                      <a:r>
                        <a:rPr lang="en-US" sz="1400" b="1" spc="-5" dirty="0">
                          <a:solidFill>
                            <a:schemeClr val="tx1"/>
                          </a:solidFill>
                          <a:effectLst/>
                          <a:latin typeface="Calibri" panose="020F0502020204030204" pitchFamily="34" charset="0"/>
                          <a:cs typeface="Calibri" panose="020F0502020204030204" pitchFamily="34" charset="0"/>
                        </a:rPr>
                        <a:t>e</a:t>
                      </a:r>
                      <a:r>
                        <a:rPr lang="en-US" sz="1400" b="1" spc="15" dirty="0">
                          <a:solidFill>
                            <a:schemeClr val="tx1"/>
                          </a:solidFill>
                          <a:effectLst/>
                          <a:latin typeface="Calibri" panose="020F0502020204030204" pitchFamily="34" charset="0"/>
                          <a:cs typeface="Calibri" panose="020F0502020204030204" pitchFamily="34" charset="0"/>
                        </a:rPr>
                        <a:t>c</a:t>
                      </a:r>
                      <a:r>
                        <a:rPr lang="en-US" sz="1400" b="1" dirty="0">
                          <a:solidFill>
                            <a:schemeClr val="tx1"/>
                          </a:solidFill>
                          <a:effectLst/>
                          <a:latin typeface="Calibri" panose="020F0502020204030204" pitchFamily="34" charset="0"/>
                          <a:cs typeface="Calibri" panose="020F0502020204030204" pitchFamily="34" charset="0"/>
                        </a:rPr>
                        <a:t>t </a:t>
                      </a:r>
                      <a:r>
                        <a:rPr lang="en-US" sz="1400" b="1" spc="-10" dirty="0">
                          <a:solidFill>
                            <a:schemeClr val="tx1"/>
                          </a:solidFill>
                          <a:effectLst/>
                          <a:latin typeface="Calibri" panose="020F0502020204030204" pitchFamily="34" charset="0"/>
                          <a:cs typeface="Calibri" panose="020F0502020204030204" pitchFamily="34" charset="0"/>
                        </a:rPr>
                        <a:t>I</a:t>
                      </a:r>
                      <a:r>
                        <a:rPr lang="en-US" sz="1400" b="1" dirty="0">
                          <a:solidFill>
                            <a:schemeClr val="tx1"/>
                          </a:solidFill>
                          <a:effectLst/>
                          <a:latin typeface="Calibri" panose="020F0502020204030204" pitchFamily="34" charset="0"/>
                          <a:cs typeface="Calibri" panose="020F0502020204030204" pitchFamily="34" charset="0"/>
                        </a:rPr>
                        <a:t>m</a:t>
                      </a:r>
                      <a:r>
                        <a:rPr lang="en-US" sz="1400" b="1" spc="-5" dirty="0">
                          <a:solidFill>
                            <a:schemeClr val="tx1"/>
                          </a:solidFill>
                          <a:effectLst/>
                          <a:latin typeface="Calibri" panose="020F0502020204030204" pitchFamily="34" charset="0"/>
                          <a:cs typeface="Calibri" panose="020F0502020204030204" pitchFamily="34" charset="0"/>
                        </a:rPr>
                        <a:t>p</a:t>
                      </a:r>
                      <a:r>
                        <a:rPr lang="en-US" sz="1400" b="1" dirty="0">
                          <a:solidFill>
                            <a:schemeClr val="tx1"/>
                          </a:solidFill>
                          <a:effectLst/>
                          <a:latin typeface="Calibri" panose="020F0502020204030204" pitchFamily="34" charset="0"/>
                          <a:cs typeface="Calibri" panose="020F0502020204030204" pitchFamily="34" charset="0"/>
                        </a:rPr>
                        <a:t>a</a:t>
                      </a:r>
                      <a:r>
                        <a:rPr lang="en-US" sz="1400" b="1" spc="15" dirty="0">
                          <a:solidFill>
                            <a:schemeClr val="tx1"/>
                          </a:solidFill>
                          <a:effectLst/>
                          <a:latin typeface="Calibri" panose="020F0502020204030204" pitchFamily="34" charset="0"/>
                          <a:cs typeface="Calibri" panose="020F0502020204030204" pitchFamily="34" charset="0"/>
                        </a:rPr>
                        <a:t>c</a:t>
                      </a:r>
                      <a:r>
                        <a:rPr lang="en-US" sz="1400" b="1" dirty="0">
                          <a:solidFill>
                            <a:schemeClr val="tx1"/>
                          </a:solidFill>
                          <a:effectLst/>
                          <a:latin typeface="Calibri" panose="020F0502020204030204" pitchFamily="34" charset="0"/>
                          <a:cs typeface="Calibri" panose="020F0502020204030204" pitchFamily="34" charset="0"/>
                        </a:rPr>
                        <a:t>t/</a:t>
                      </a:r>
                      <a:r>
                        <a:rPr lang="en-US" sz="1400" b="1" spc="-15" dirty="0">
                          <a:solidFill>
                            <a:schemeClr val="tx1"/>
                          </a:solidFill>
                          <a:effectLst/>
                          <a:latin typeface="Calibri" panose="020F0502020204030204" pitchFamily="34" charset="0"/>
                          <a:cs typeface="Calibri" panose="020F0502020204030204" pitchFamily="34" charset="0"/>
                        </a:rPr>
                        <a:t>N</a:t>
                      </a:r>
                      <a:r>
                        <a:rPr lang="en-US" sz="1400" b="1" spc="-5" dirty="0">
                          <a:solidFill>
                            <a:schemeClr val="tx1"/>
                          </a:solidFill>
                          <a:effectLst/>
                          <a:latin typeface="Calibri" panose="020F0502020204030204" pitchFamily="34" charset="0"/>
                          <a:cs typeface="Calibri" panose="020F0502020204030204" pitchFamily="34" charset="0"/>
                        </a:rPr>
                        <a:t>e</a:t>
                      </a:r>
                      <a:r>
                        <a:rPr lang="en-US" sz="1400" b="1" spc="10" dirty="0">
                          <a:solidFill>
                            <a:schemeClr val="tx1"/>
                          </a:solidFill>
                          <a:effectLst/>
                          <a:latin typeface="Calibri" panose="020F0502020204030204" pitchFamily="34" charset="0"/>
                          <a:cs typeface="Calibri" panose="020F0502020204030204" pitchFamily="34" charset="0"/>
                        </a:rPr>
                        <a:t>e</a:t>
                      </a:r>
                      <a:r>
                        <a:rPr lang="en-US" sz="1400" b="1" dirty="0">
                          <a:solidFill>
                            <a:schemeClr val="tx1"/>
                          </a:solidFill>
                          <a:effectLst/>
                          <a:latin typeface="Calibri" panose="020F0502020204030204" pitchFamily="34" charset="0"/>
                          <a:cs typeface="Calibri" panose="020F0502020204030204" pitchFamily="34" charset="0"/>
                        </a:rPr>
                        <a:t>d</a:t>
                      </a:r>
                    </a:p>
                    <a:p>
                      <a:pPr marL="342900" marR="0" lvl="0" indent="-342900">
                        <a:lnSpc>
                          <a:spcPct val="115000"/>
                        </a:lnSpc>
                        <a:spcBef>
                          <a:spcPts val="150"/>
                        </a:spcBef>
                        <a:spcAft>
                          <a:spcPts val="0"/>
                        </a:spcAft>
                        <a:buClr>
                          <a:srgbClr val="000000"/>
                        </a:buClr>
                        <a:buFont typeface="Wingdings" panose="05000000000000000000" pitchFamily="2" charset="2"/>
                        <a:buChar char=""/>
                      </a:pPr>
                      <a:r>
                        <a:rPr lang="en-US" sz="1400" b="0" spc="15" dirty="0">
                          <a:solidFill>
                            <a:schemeClr val="tx1"/>
                          </a:solidFill>
                          <a:effectLst/>
                          <a:latin typeface="Calibri" panose="020F0502020204030204" pitchFamily="34" charset="0"/>
                          <a:cs typeface="Calibri" panose="020F0502020204030204" pitchFamily="34" charset="0"/>
                        </a:rPr>
                        <a:t>P</a:t>
                      </a:r>
                      <a:r>
                        <a:rPr lang="en-US" sz="1400" b="0" spc="-15" dirty="0">
                          <a:solidFill>
                            <a:schemeClr val="tx1"/>
                          </a:solidFill>
                          <a:effectLst/>
                          <a:latin typeface="Calibri" panose="020F0502020204030204" pitchFamily="34" charset="0"/>
                          <a:cs typeface="Calibri" panose="020F0502020204030204" pitchFamily="34" charset="0"/>
                        </a:rPr>
                        <a:t>r</a:t>
                      </a:r>
                      <a:r>
                        <a:rPr lang="en-US" sz="1400" b="0" spc="5" dirty="0">
                          <a:solidFill>
                            <a:schemeClr val="tx1"/>
                          </a:solidFill>
                          <a:effectLst/>
                          <a:latin typeface="Calibri" panose="020F0502020204030204" pitchFamily="34" charset="0"/>
                          <a:cs typeface="Calibri" panose="020F0502020204030204" pitchFamily="34" charset="0"/>
                        </a:rPr>
                        <a:t>o</a:t>
                      </a:r>
                      <a:r>
                        <a:rPr lang="en-US" sz="1400" b="0" spc="-10" dirty="0">
                          <a:solidFill>
                            <a:schemeClr val="tx1"/>
                          </a:solidFill>
                          <a:effectLst/>
                          <a:latin typeface="Calibri" panose="020F0502020204030204" pitchFamily="34" charset="0"/>
                          <a:cs typeface="Calibri" panose="020F0502020204030204" pitchFamily="34" charset="0"/>
                        </a:rPr>
                        <a:t>v</a:t>
                      </a:r>
                      <a:r>
                        <a:rPr lang="en-US" sz="1400" b="0" spc="-5" dirty="0">
                          <a:solidFill>
                            <a:schemeClr val="tx1"/>
                          </a:solidFill>
                          <a:effectLst/>
                          <a:latin typeface="Calibri" panose="020F0502020204030204" pitchFamily="34" charset="0"/>
                          <a:cs typeface="Calibri" panose="020F0502020204030204" pitchFamily="34" charset="0"/>
                        </a:rPr>
                        <a:t>i</a:t>
                      </a:r>
                      <a:r>
                        <a:rPr lang="en-US" sz="1400" b="0" spc="5" dirty="0">
                          <a:solidFill>
                            <a:schemeClr val="tx1"/>
                          </a:solidFill>
                          <a:effectLst/>
                          <a:latin typeface="Calibri" panose="020F0502020204030204" pitchFamily="34" charset="0"/>
                          <a:cs typeface="Calibri" panose="020F0502020204030204" pitchFamily="34" charset="0"/>
                        </a:rPr>
                        <a:t>d</a:t>
                      </a:r>
                      <a:r>
                        <a:rPr lang="en-US" sz="1400" b="0" spc="-5" dirty="0">
                          <a:solidFill>
                            <a:schemeClr val="tx1"/>
                          </a:solidFill>
                          <a:effectLst/>
                          <a:latin typeface="Calibri" panose="020F0502020204030204" pitchFamily="34" charset="0"/>
                          <a:cs typeface="Calibri" panose="020F0502020204030204" pitchFamily="34" charset="0"/>
                        </a:rPr>
                        <a:t>e</a:t>
                      </a:r>
                      <a:r>
                        <a:rPr lang="en-US" sz="1400" b="0" dirty="0">
                          <a:solidFill>
                            <a:schemeClr val="tx1"/>
                          </a:solidFill>
                          <a:effectLst/>
                          <a:latin typeface="Calibri" panose="020F0502020204030204" pitchFamily="34" charset="0"/>
                          <a:cs typeface="Calibri" panose="020F0502020204030204" pitchFamily="34" charset="0"/>
                        </a:rPr>
                        <a:t>s</a:t>
                      </a:r>
                      <a:r>
                        <a:rPr lang="en-US" sz="1400" b="0" spc="-25" dirty="0">
                          <a:solidFill>
                            <a:schemeClr val="tx1"/>
                          </a:solidFill>
                          <a:effectLst/>
                          <a:latin typeface="Calibri" panose="020F0502020204030204" pitchFamily="34" charset="0"/>
                          <a:cs typeface="Calibri" panose="020F0502020204030204" pitchFamily="34" charset="0"/>
                        </a:rPr>
                        <a:t> a </a:t>
                      </a:r>
                      <a:r>
                        <a:rPr lang="en-US" sz="1400" b="0" spc="10" dirty="0">
                          <a:solidFill>
                            <a:schemeClr val="tx1"/>
                          </a:solidFill>
                          <a:effectLst/>
                          <a:latin typeface="Calibri" panose="020F0502020204030204" pitchFamily="34" charset="0"/>
                          <a:cs typeface="Calibri" panose="020F0502020204030204" pitchFamily="34" charset="0"/>
                        </a:rPr>
                        <a:t>s</a:t>
                      </a:r>
                      <a:r>
                        <a:rPr lang="en-US" sz="1400" b="0" spc="-5" dirty="0">
                          <a:solidFill>
                            <a:schemeClr val="tx1"/>
                          </a:solidFill>
                          <a:effectLst/>
                          <a:latin typeface="Calibri" panose="020F0502020204030204" pitchFamily="34" charset="0"/>
                          <a:cs typeface="Calibri" panose="020F0502020204030204" pitchFamily="34" charset="0"/>
                        </a:rPr>
                        <a:t>ub</a:t>
                      </a:r>
                      <a:r>
                        <a:rPr lang="en-US" sz="1400" b="0" spc="10" dirty="0">
                          <a:solidFill>
                            <a:schemeClr val="tx1"/>
                          </a:solidFill>
                          <a:effectLst/>
                          <a:latin typeface="Calibri" panose="020F0502020204030204" pitchFamily="34" charset="0"/>
                          <a:cs typeface="Calibri" panose="020F0502020204030204" pitchFamily="34" charset="0"/>
                        </a:rPr>
                        <a:t>s</a:t>
                      </a:r>
                      <a:r>
                        <a:rPr lang="en-US" sz="1400" b="0" spc="-15" dirty="0">
                          <a:solidFill>
                            <a:schemeClr val="tx1"/>
                          </a:solidFill>
                          <a:effectLst/>
                          <a:latin typeface="Calibri" panose="020F0502020204030204" pitchFamily="34" charset="0"/>
                          <a:cs typeface="Calibri" panose="020F0502020204030204" pitchFamily="34" charset="0"/>
                        </a:rPr>
                        <a:t>t</a:t>
                      </a:r>
                      <a:r>
                        <a:rPr lang="en-US" sz="1400" b="0" dirty="0">
                          <a:solidFill>
                            <a:schemeClr val="tx1"/>
                          </a:solidFill>
                          <a:effectLst/>
                          <a:latin typeface="Calibri" panose="020F0502020204030204" pitchFamily="34" charset="0"/>
                          <a:cs typeface="Calibri" panose="020F0502020204030204" pitchFamily="34" charset="0"/>
                        </a:rPr>
                        <a:t>a</a:t>
                      </a:r>
                      <a:r>
                        <a:rPr lang="en-US" sz="1400" b="0" spc="5" dirty="0">
                          <a:solidFill>
                            <a:schemeClr val="tx1"/>
                          </a:solidFill>
                          <a:effectLst/>
                          <a:latin typeface="Calibri" panose="020F0502020204030204" pitchFamily="34" charset="0"/>
                          <a:cs typeface="Calibri" panose="020F0502020204030204" pitchFamily="34" charset="0"/>
                        </a:rPr>
                        <a:t>n</a:t>
                      </a:r>
                      <a:r>
                        <a:rPr lang="en-US" sz="1400" b="0" dirty="0">
                          <a:solidFill>
                            <a:schemeClr val="tx1"/>
                          </a:solidFill>
                          <a:effectLst/>
                          <a:latin typeface="Calibri" panose="020F0502020204030204" pitchFamily="34" charset="0"/>
                          <a:cs typeface="Calibri" panose="020F0502020204030204" pitchFamily="34" charset="0"/>
                        </a:rPr>
                        <a:t>t</a:t>
                      </a:r>
                      <a:r>
                        <a:rPr lang="en-US" sz="1400" b="0" spc="-5" dirty="0">
                          <a:solidFill>
                            <a:schemeClr val="tx1"/>
                          </a:solidFill>
                          <a:effectLst/>
                          <a:latin typeface="Calibri" panose="020F0502020204030204" pitchFamily="34" charset="0"/>
                          <a:cs typeface="Calibri" panose="020F0502020204030204" pitchFamily="34" charset="0"/>
                        </a:rPr>
                        <a:t>i</a:t>
                      </a:r>
                      <a:r>
                        <a:rPr lang="en-US" sz="1400" b="0" spc="15" dirty="0">
                          <a:solidFill>
                            <a:schemeClr val="tx1"/>
                          </a:solidFill>
                          <a:effectLst/>
                          <a:latin typeface="Calibri" panose="020F0502020204030204" pitchFamily="34" charset="0"/>
                          <a:cs typeface="Calibri" panose="020F0502020204030204" pitchFamily="34" charset="0"/>
                        </a:rPr>
                        <a:t>a</a:t>
                      </a:r>
                      <a:r>
                        <a:rPr lang="en-US" sz="1400" b="0" spc="-5" dirty="0">
                          <a:solidFill>
                            <a:schemeClr val="tx1"/>
                          </a:solidFill>
                          <a:effectLst/>
                          <a:latin typeface="Calibri" panose="020F0502020204030204" pitchFamily="34" charset="0"/>
                          <a:cs typeface="Calibri" panose="020F0502020204030204" pitchFamily="34" charset="0"/>
                        </a:rPr>
                        <a:t>l and l</a:t>
                      </a:r>
                      <a:r>
                        <a:rPr lang="en-US" sz="1400" b="0" dirty="0">
                          <a:solidFill>
                            <a:schemeClr val="tx1"/>
                          </a:solidFill>
                          <a:effectLst/>
                          <a:latin typeface="Calibri" panose="020F0502020204030204" pitchFamily="34" charset="0"/>
                          <a:cs typeface="Calibri" panose="020F0502020204030204" pitchFamily="34" charset="0"/>
                        </a:rPr>
                        <a:t>a</a:t>
                      </a:r>
                      <a:r>
                        <a:rPr lang="en-US" sz="1400" b="0" spc="10" dirty="0">
                          <a:solidFill>
                            <a:schemeClr val="tx1"/>
                          </a:solidFill>
                          <a:effectLst/>
                          <a:latin typeface="Calibri" panose="020F0502020204030204" pitchFamily="34" charset="0"/>
                          <a:cs typeface="Calibri" panose="020F0502020204030204" pitchFamily="34" charset="0"/>
                        </a:rPr>
                        <a:t>s</a:t>
                      </a:r>
                      <a:r>
                        <a:rPr lang="en-US" sz="1400" b="0" dirty="0">
                          <a:solidFill>
                            <a:schemeClr val="tx1"/>
                          </a:solidFill>
                          <a:effectLst/>
                          <a:latin typeface="Calibri" panose="020F0502020204030204" pitchFamily="34" charset="0"/>
                          <a:cs typeface="Calibri" panose="020F0502020204030204" pitchFamily="34" charset="0"/>
                        </a:rPr>
                        <a:t>t</a:t>
                      </a:r>
                      <a:r>
                        <a:rPr lang="en-US" sz="1400" b="0" spc="-5" dirty="0">
                          <a:solidFill>
                            <a:schemeClr val="tx1"/>
                          </a:solidFill>
                          <a:effectLst/>
                          <a:latin typeface="Calibri" panose="020F0502020204030204" pitchFamily="34" charset="0"/>
                          <a:cs typeface="Calibri" panose="020F0502020204030204" pitchFamily="34" charset="0"/>
                        </a:rPr>
                        <a:t>in</a:t>
                      </a:r>
                      <a:r>
                        <a:rPr lang="en-US" sz="1400" b="0" dirty="0">
                          <a:solidFill>
                            <a:schemeClr val="tx1"/>
                          </a:solidFill>
                          <a:effectLst/>
                          <a:latin typeface="Calibri" panose="020F0502020204030204" pitchFamily="34" charset="0"/>
                          <a:cs typeface="Calibri" panose="020F0502020204030204" pitchFamily="34" charset="0"/>
                        </a:rPr>
                        <a:t>g</a:t>
                      </a:r>
                      <a:r>
                        <a:rPr lang="en-US" sz="1400" b="0" spc="-15" dirty="0">
                          <a:solidFill>
                            <a:schemeClr val="tx1"/>
                          </a:solidFill>
                          <a:effectLst/>
                          <a:latin typeface="Calibri" panose="020F0502020204030204" pitchFamily="34" charset="0"/>
                          <a:cs typeface="Calibri" panose="020F0502020204030204" pitchFamily="34" charset="0"/>
                        </a:rPr>
                        <a:t> neighborhood </a:t>
                      </a:r>
                      <a:r>
                        <a:rPr lang="en-US" sz="1400" b="0" spc="-5" dirty="0">
                          <a:solidFill>
                            <a:schemeClr val="tx1"/>
                          </a:solidFill>
                          <a:effectLst/>
                          <a:latin typeface="Calibri" panose="020F0502020204030204" pitchFamily="34" charset="0"/>
                          <a:cs typeface="Calibri" panose="020F0502020204030204" pitchFamily="34" charset="0"/>
                        </a:rPr>
                        <a:t>be</a:t>
                      </a:r>
                      <a:r>
                        <a:rPr lang="en-US" sz="1400" b="0" dirty="0">
                          <a:solidFill>
                            <a:schemeClr val="tx1"/>
                          </a:solidFill>
                          <a:effectLst/>
                          <a:latin typeface="Calibri" panose="020F0502020204030204" pitchFamily="34" charset="0"/>
                          <a:cs typeface="Calibri" panose="020F0502020204030204" pitchFamily="34" charset="0"/>
                        </a:rPr>
                        <a:t>n</a:t>
                      </a:r>
                      <a:r>
                        <a:rPr lang="en-US" sz="1400" b="0" spc="10" dirty="0">
                          <a:solidFill>
                            <a:schemeClr val="tx1"/>
                          </a:solidFill>
                          <a:effectLst/>
                          <a:latin typeface="Calibri" panose="020F0502020204030204" pitchFamily="34" charset="0"/>
                          <a:cs typeface="Calibri" panose="020F0502020204030204" pitchFamily="34" charset="0"/>
                        </a:rPr>
                        <a:t>e</a:t>
                      </a:r>
                      <a:r>
                        <a:rPr lang="en-US" sz="1400" b="0" dirty="0">
                          <a:solidFill>
                            <a:schemeClr val="tx1"/>
                          </a:solidFill>
                          <a:effectLst/>
                          <a:latin typeface="Calibri" panose="020F0502020204030204" pitchFamily="34" charset="0"/>
                          <a:cs typeface="Calibri" panose="020F0502020204030204" pitchFamily="34" charset="0"/>
                        </a:rPr>
                        <a:t>fit</a:t>
                      </a:r>
                      <a:r>
                        <a:rPr lang="en-US" sz="1400" b="0" spc="140" dirty="0">
                          <a:solidFill>
                            <a:schemeClr val="tx1"/>
                          </a:solidFill>
                          <a:effectLst/>
                          <a:latin typeface="Calibri" panose="020F0502020204030204" pitchFamily="34" charset="0"/>
                          <a:cs typeface="Calibri" panose="020F0502020204030204" pitchFamily="34" charset="0"/>
                        </a:rPr>
                        <a:t> </a:t>
                      </a:r>
                      <a:r>
                        <a:rPr lang="en-US" sz="1400" b="0" spc="5" dirty="0">
                          <a:solidFill>
                            <a:schemeClr val="tx1"/>
                          </a:solidFill>
                          <a:effectLst/>
                          <a:latin typeface="Calibri" panose="020F0502020204030204" pitchFamily="34" charset="0"/>
                          <a:cs typeface="Calibri" panose="020F0502020204030204" pitchFamily="34" charset="0"/>
                        </a:rPr>
                        <a:t>(</a:t>
                      </a:r>
                      <a:r>
                        <a:rPr lang="en-US" sz="1400" b="0" dirty="0">
                          <a:solidFill>
                            <a:schemeClr val="tx1"/>
                          </a:solidFill>
                          <a:effectLst/>
                          <a:latin typeface="Calibri" panose="020F0502020204030204" pitchFamily="34" charset="0"/>
                          <a:cs typeface="Calibri" panose="020F0502020204030204" pitchFamily="34" charset="0"/>
                        </a:rPr>
                        <a:t>15)</a:t>
                      </a:r>
                    </a:p>
                    <a:p>
                      <a:pPr marL="342900" marR="0" lvl="0" indent="-342900">
                        <a:lnSpc>
                          <a:spcPct val="115000"/>
                        </a:lnSpc>
                        <a:spcBef>
                          <a:spcPts val="150"/>
                        </a:spcBef>
                        <a:spcAft>
                          <a:spcPts val="0"/>
                        </a:spcAft>
                        <a:buClr>
                          <a:srgbClr val="000000"/>
                        </a:buClr>
                        <a:buFont typeface="Wingdings" panose="05000000000000000000" pitchFamily="2" charset="2"/>
                        <a:buChar char=""/>
                      </a:pPr>
                      <a:r>
                        <a:rPr lang="en-US" sz="1400" b="0" spc="-5" dirty="0">
                          <a:solidFill>
                            <a:schemeClr val="tx1"/>
                          </a:solidFill>
                          <a:effectLst/>
                          <a:latin typeface="Calibri" panose="020F0502020204030204" pitchFamily="34" charset="0"/>
                          <a:cs typeface="Calibri" panose="020F0502020204030204" pitchFamily="34" charset="0"/>
                        </a:rPr>
                        <a:t>A</a:t>
                      </a:r>
                      <a:r>
                        <a:rPr lang="en-US" sz="1400" b="0" spc="5" dirty="0">
                          <a:solidFill>
                            <a:schemeClr val="tx1"/>
                          </a:solidFill>
                          <a:effectLst/>
                          <a:latin typeface="Calibri" panose="020F0502020204030204" pitchFamily="34" charset="0"/>
                          <a:cs typeface="Calibri" panose="020F0502020204030204" pitchFamily="34" charset="0"/>
                        </a:rPr>
                        <a:t>d</a:t>
                      </a:r>
                      <a:r>
                        <a:rPr lang="en-US" sz="1400" b="0" spc="-5" dirty="0">
                          <a:solidFill>
                            <a:schemeClr val="tx1"/>
                          </a:solidFill>
                          <a:effectLst/>
                          <a:latin typeface="Calibri" panose="020F0502020204030204" pitchFamily="34" charset="0"/>
                          <a:cs typeface="Calibri" panose="020F0502020204030204" pitchFamily="34" charset="0"/>
                        </a:rPr>
                        <a:t>d</a:t>
                      </a:r>
                      <a:r>
                        <a:rPr lang="en-US" sz="1400" b="0" spc="-15" dirty="0">
                          <a:solidFill>
                            <a:schemeClr val="tx1"/>
                          </a:solidFill>
                          <a:effectLst/>
                          <a:latin typeface="Calibri" panose="020F0502020204030204" pitchFamily="34" charset="0"/>
                          <a:cs typeface="Calibri" panose="020F0502020204030204" pitchFamily="34" charset="0"/>
                        </a:rPr>
                        <a:t>r</a:t>
                      </a:r>
                      <a:r>
                        <a:rPr lang="en-US" sz="1400" b="0" spc="10" dirty="0">
                          <a:solidFill>
                            <a:schemeClr val="tx1"/>
                          </a:solidFill>
                          <a:effectLst/>
                          <a:latin typeface="Calibri" panose="020F0502020204030204" pitchFamily="34" charset="0"/>
                          <a:cs typeface="Calibri" panose="020F0502020204030204" pitchFamily="34" charset="0"/>
                        </a:rPr>
                        <a:t>e</a:t>
                      </a:r>
                      <a:r>
                        <a:rPr lang="en-US" sz="1400" b="0" spc="-5" dirty="0">
                          <a:solidFill>
                            <a:schemeClr val="tx1"/>
                          </a:solidFill>
                          <a:effectLst/>
                          <a:latin typeface="Calibri" panose="020F0502020204030204" pitchFamily="34" charset="0"/>
                          <a:cs typeface="Calibri" panose="020F0502020204030204" pitchFamily="34" charset="0"/>
                        </a:rPr>
                        <a:t>s</a:t>
                      </a:r>
                      <a:r>
                        <a:rPr lang="en-US" sz="1400" b="0" spc="20" dirty="0">
                          <a:solidFill>
                            <a:schemeClr val="tx1"/>
                          </a:solidFill>
                          <a:effectLst/>
                          <a:latin typeface="Calibri" panose="020F0502020204030204" pitchFamily="34" charset="0"/>
                          <a:cs typeface="Calibri" panose="020F0502020204030204" pitchFamily="34" charset="0"/>
                        </a:rPr>
                        <a:t>s</a:t>
                      </a:r>
                      <a:r>
                        <a:rPr lang="en-US" sz="1400" b="0" spc="-15" dirty="0">
                          <a:solidFill>
                            <a:schemeClr val="tx1"/>
                          </a:solidFill>
                          <a:effectLst/>
                          <a:latin typeface="Calibri" panose="020F0502020204030204" pitchFamily="34" charset="0"/>
                          <a:cs typeface="Calibri" panose="020F0502020204030204" pitchFamily="34" charset="0"/>
                        </a:rPr>
                        <a:t>e</a:t>
                      </a:r>
                      <a:r>
                        <a:rPr lang="en-US" sz="1400" b="0" dirty="0">
                          <a:solidFill>
                            <a:schemeClr val="tx1"/>
                          </a:solidFill>
                          <a:effectLst/>
                          <a:latin typeface="Calibri" panose="020F0502020204030204" pitchFamily="34" charset="0"/>
                          <a:cs typeface="Calibri" panose="020F0502020204030204" pitchFamily="34" charset="0"/>
                        </a:rPr>
                        <a:t>s</a:t>
                      </a:r>
                      <a:r>
                        <a:rPr lang="en-US" sz="1400" b="0" spc="-25" dirty="0">
                          <a:solidFill>
                            <a:schemeClr val="tx1"/>
                          </a:solidFill>
                          <a:effectLst/>
                          <a:latin typeface="Calibri" panose="020F0502020204030204" pitchFamily="34" charset="0"/>
                          <a:cs typeface="Calibri" panose="020F0502020204030204" pitchFamily="34" charset="0"/>
                        </a:rPr>
                        <a:t> </a:t>
                      </a:r>
                      <a:r>
                        <a:rPr lang="en-US" sz="1400" b="0" dirty="0">
                          <a:solidFill>
                            <a:schemeClr val="tx1"/>
                          </a:solidFill>
                          <a:effectLst/>
                          <a:latin typeface="Calibri" panose="020F0502020204030204" pitchFamily="34" charset="0"/>
                          <a:cs typeface="Calibri" panose="020F0502020204030204" pitchFamily="34" charset="0"/>
                        </a:rPr>
                        <a:t>a recognized problem or </a:t>
                      </a:r>
                      <a:r>
                        <a:rPr lang="en-US" sz="1400" b="0" spc="-15" dirty="0">
                          <a:solidFill>
                            <a:schemeClr val="tx1"/>
                          </a:solidFill>
                          <a:effectLst/>
                          <a:latin typeface="Calibri" panose="020F0502020204030204" pitchFamily="34" charset="0"/>
                          <a:cs typeface="Calibri" panose="020F0502020204030204" pitchFamily="34" charset="0"/>
                        </a:rPr>
                        <a:t>i</a:t>
                      </a:r>
                      <a:r>
                        <a:rPr lang="en-US" sz="1400" b="0" spc="-5" dirty="0">
                          <a:solidFill>
                            <a:schemeClr val="tx1"/>
                          </a:solidFill>
                          <a:effectLst/>
                          <a:latin typeface="Calibri" panose="020F0502020204030204" pitchFamily="34" charset="0"/>
                          <a:cs typeface="Calibri" panose="020F0502020204030204" pitchFamily="34" charset="0"/>
                        </a:rPr>
                        <a:t>d</a:t>
                      </a:r>
                      <a:r>
                        <a:rPr lang="en-US" sz="1400" b="0" spc="20" dirty="0">
                          <a:solidFill>
                            <a:schemeClr val="tx1"/>
                          </a:solidFill>
                          <a:effectLst/>
                          <a:latin typeface="Calibri" panose="020F0502020204030204" pitchFamily="34" charset="0"/>
                          <a:cs typeface="Calibri" panose="020F0502020204030204" pitchFamily="34" charset="0"/>
                        </a:rPr>
                        <a:t>e</a:t>
                      </a:r>
                      <a:r>
                        <a:rPr lang="en-US" sz="1400" b="0" spc="-5" dirty="0">
                          <a:solidFill>
                            <a:schemeClr val="tx1"/>
                          </a:solidFill>
                          <a:effectLst/>
                          <a:latin typeface="Calibri" panose="020F0502020204030204" pitchFamily="34" charset="0"/>
                          <a:cs typeface="Calibri" panose="020F0502020204030204" pitchFamily="34" charset="0"/>
                        </a:rPr>
                        <a:t>n</a:t>
                      </a:r>
                      <a:r>
                        <a:rPr lang="en-US" sz="1400" b="0" dirty="0">
                          <a:solidFill>
                            <a:schemeClr val="tx1"/>
                          </a:solidFill>
                          <a:effectLst/>
                          <a:latin typeface="Calibri" panose="020F0502020204030204" pitchFamily="34" charset="0"/>
                          <a:cs typeface="Calibri" panose="020F0502020204030204" pitchFamily="34" charset="0"/>
                        </a:rPr>
                        <a:t>t</a:t>
                      </a:r>
                      <a:r>
                        <a:rPr lang="en-US" sz="1400" b="0" spc="-5" dirty="0">
                          <a:solidFill>
                            <a:schemeClr val="tx1"/>
                          </a:solidFill>
                          <a:effectLst/>
                          <a:latin typeface="Calibri" panose="020F0502020204030204" pitchFamily="34" charset="0"/>
                          <a:cs typeface="Calibri" panose="020F0502020204030204" pitchFamily="34" charset="0"/>
                        </a:rPr>
                        <a:t>i</a:t>
                      </a:r>
                      <a:r>
                        <a:rPr lang="en-US" sz="1400" b="0" dirty="0">
                          <a:solidFill>
                            <a:schemeClr val="tx1"/>
                          </a:solidFill>
                          <a:effectLst/>
                          <a:latin typeface="Calibri" panose="020F0502020204030204" pitchFamily="34" charset="0"/>
                          <a:cs typeface="Calibri" panose="020F0502020204030204" pitchFamily="34" charset="0"/>
                        </a:rPr>
                        <a:t>f</a:t>
                      </a:r>
                      <a:r>
                        <a:rPr lang="en-US" sz="1400" b="0" spc="-15" dirty="0">
                          <a:solidFill>
                            <a:schemeClr val="tx1"/>
                          </a:solidFill>
                          <a:effectLst/>
                          <a:latin typeface="Calibri" panose="020F0502020204030204" pitchFamily="34" charset="0"/>
                          <a:cs typeface="Calibri" panose="020F0502020204030204" pitchFamily="34" charset="0"/>
                        </a:rPr>
                        <a:t>i</a:t>
                      </a:r>
                      <a:r>
                        <a:rPr lang="en-US" sz="1400" b="0" spc="10" dirty="0">
                          <a:solidFill>
                            <a:schemeClr val="tx1"/>
                          </a:solidFill>
                          <a:effectLst/>
                          <a:latin typeface="Calibri" panose="020F0502020204030204" pitchFamily="34" charset="0"/>
                          <a:cs typeface="Calibri" panose="020F0502020204030204" pitchFamily="34" charset="0"/>
                        </a:rPr>
                        <a:t>e</a:t>
                      </a:r>
                      <a:r>
                        <a:rPr lang="en-US" sz="1400" b="0" dirty="0">
                          <a:solidFill>
                            <a:schemeClr val="tx1"/>
                          </a:solidFill>
                          <a:effectLst/>
                          <a:latin typeface="Calibri" panose="020F0502020204030204" pitchFamily="34" charset="0"/>
                          <a:cs typeface="Calibri" panose="020F0502020204030204" pitchFamily="34" charset="0"/>
                        </a:rPr>
                        <a:t>d</a:t>
                      </a:r>
                      <a:r>
                        <a:rPr lang="en-US" sz="1400" b="0" spc="-15" dirty="0">
                          <a:solidFill>
                            <a:schemeClr val="tx1"/>
                          </a:solidFill>
                          <a:effectLst/>
                          <a:latin typeface="Calibri" panose="020F0502020204030204" pitchFamily="34" charset="0"/>
                          <a:cs typeface="Calibri" panose="020F0502020204030204" pitchFamily="34" charset="0"/>
                        </a:rPr>
                        <a:t> need</a:t>
                      </a:r>
                      <a:r>
                        <a:rPr lang="en-US" sz="1400" b="0" spc="155" dirty="0">
                          <a:solidFill>
                            <a:schemeClr val="tx1"/>
                          </a:solidFill>
                          <a:effectLst/>
                          <a:latin typeface="Calibri" panose="020F0502020204030204" pitchFamily="34" charset="0"/>
                          <a:cs typeface="Calibri" panose="020F0502020204030204" pitchFamily="34" charset="0"/>
                        </a:rPr>
                        <a:t> </a:t>
                      </a:r>
                      <a:r>
                        <a:rPr lang="en-US" sz="1400" b="0" spc="-35" dirty="0">
                          <a:solidFill>
                            <a:schemeClr val="tx1"/>
                          </a:solidFill>
                          <a:effectLst/>
                          <a:latin typeface="Calibri" panose="020F0502020204030204" pitchFamily="34" charset="0"/>
                          <a:cs typeface="Calibri" panose="020F0502020204030204" pitchFamily="34" charset="0"/>
                        </a:rPr>
                        <a:t>(15</a:t>
                      </a:r>
                      <a:r>
                        <a:rPr lang="en-US" sz="1400" b="0" dirty="0">
                          <a:solidFill>
                            <a:schemeClr val="tx1"/>
                          </a:solidFill>
                          <a:effectLst/>
                          <a:latin typeface="Calibri" panose="020F0502020204030204" pitchFamily="34" charset="0"/>
                          <a:cs typeface="Calibri" panose="020F0502020204030204" pitchFamily="34" charset="0"/>
                        </a:rPr>
                        <a:t>)</a:t>
                      </a:r>
                    </a:p>
                    <a:p>
                      <a:pPr marL="342900" marR="0" lvl="0" indent="-342900">
                        <a:lnSpc>
                          <a:spcPct val="115000"/>
                        </a:lnSpc>
                        <a:spcBef>
                          <a:spcPts val="150"/>
                        </a:spcBef>
                        <a:spcAft>
                          <a:spcPts val="0"/>
                        </a:spcAft>
                        <a:buClr>
                          <a:srgbClr val="000000"/>
                        </a:buClr>
                        <a:buFont typeface="Wingdings" panose="05000000000000000000" pitchFamily="2" charset="2"/>
                        <a:buChar char=""/>
                      </a:pPr>
                      <a:r>
                        <a:rPr lang="en-US" sz="1400" b="0" dirty="0">
                          <a:solidFill>
                            <a:schemeClr val="tx1"/>
                          </a:solidFill>
                          <a:effectLst/>
                          <a:latin typeface="Calibri" panose="020F0502020204030204" pitchFamily="34" charset="0"/>
                          <a:cs typeface="Calibri" panose="020F0502020204030204" pitchFamily="34" charset="0"/>
                        </a:rPr>
                        <a:t>Project is located in a priority area (5)</a:t>
                      </a:r>
                    </a:p>
                    <a:p>
                      <a:pPr marL="0" marR="0" lvl="0" indent="0">
                        <a:lnSpc>
                          <a:spcPct val="115000"/>
                        </a:lnSpc>
                        <a:spcBef>
                          <a:spcPts val="150"/>
                        </a:spcBef>
                        <a:spcAft>
                          <a:spcPts val="0"/>
                        </a:spcAft>
                        <a:buClr>
                          <a:srgbClr val="000000"/>
                        </a:buClr>
                        <a:buFont typeface="Wingdings" panose="05000000000000000000" pitchFamily="2" charset="2"/>
                        <a:buNone/>
                      </a:pPr>
                      <a:endParaRPr lang="en-US" sz="1400" b="0" dirty="0">
                        <a:solidFill>
                          <a:schemeClr val="tx1"/>
                        </a:solidFill>
                        <a:effectLst/>
                        <a:latin typeface="Calibri" panose="020F0502020204030204" pitchFamily="34" charset="0"/>
                        <a:ea typeface="Cambria" panose="02040503050406030204" pitchFamily="18" charset="0"/>
                        <a:cs typeface="Calibri" panose="020F0502020204030204" pitchFamily="34" charset="0"/>
                      </a:endParaRPr>
                    </a:p>
                  </a:txBody>
                  <a:tcPr marL="68580" marR="68580" marT="0" marB="0" anchor="ctr">
                    <a:solidFill>
                      <a:srgbClr val="E7E7FF"/>
                    </a:solidFill>
                  </a:tcPr>
                </a:tc>
                <a:tc>
                  <a:txBody>
                    <a:bodyPr/>
                    <a:lstStyle/>
                    <a:p>
                      <a:pPr marL="0" marR="0" algn="ctr">
                        <a:lnSpc>
                          <a:spcPct val="115000"/>
                        </a:lnSpc>
                        <a:spcBef>
                          <a:spcPts val="0"/>
                        </a:spcBef>
                        <a:spcAft>
                          <a:spcPts val="0"/>
                        </a:spcAft>
                      </a:pPr>
                      <a:r>
                        <a:rPr lang="en-US" sz="1400" b="1" dirty="0">
                          <a:solidFill>
                            <a:schemeClr val="tx1"/>
                          </a:solidFill>
                          <a:effectLst/>
                          <a:latin typeface="Calibri" panose="020F0502020204030204" pitchFamily="34" charset="0"/>
                          <a:cs typeface="Calibri" panose="020F0502020204030204" pitchFamily="34" charset="0"/>
                        </a:rPr>
                        <a:t>35</a:t>
                      </a:r>
                      <a:endParaRPr lang="en-US" sz="1400" b="1" dirty="0">
                        <a:solidFill>
                          <a:schemeClr val="tx1"/>
                        </a:solidFill>
                        <a:effectLst/>
                        <a:latin typeface="Calibri" panose="020F0502020204030204" pitchFamily="34" charset="0"/>
                        <a:ea typeface="Cambria" panose="02040503050406030204" pitchFamily="18" charset="0"/>
                        <a:cs typeface="Calibri" panose="020F0502020204030204" pitchFamily="34" charset="0"/>
                      </a:endParaRPr>
                    </a:p>
                  </a:txBody>
                  <a:tcPr marL="68580" marR="68580" marT="0" marB="0" anchor="ctr">
                    <a:solidFill>
                      <a:srgbClr val="E7E7FF"/>
                    </a:solidFill>
                  </a:tcPr>
                </a:tc>
                <a:extLst>
                  <a:ext uri="{0D108BD9-81ED-4DB2-BD59-A6C34878D82A}">
                    <a16:rowId xmlns:a16="http://schemas.microsoft.com/office/drawing/2014/main" val="3900061004"/>
                  </a:ext>
                </a:extLst>
              </a:tr>
              <a:tr h="1376417">
                <a:tc>
                  <a:txBody>
                    <a:bodyPr/>
                    <a:lstStyle/>
                    <a:p>
                      <a:pPr marL="342900" marR="0" indent="-342900">
                        <a:lnSpc>
                          <a:spcPct val="115000"/>
                        </a:lnSpc>
                        <a:spcBef>
                          <a:spcPts val="0"/>
                        </a:spcBef>
                        <a:spcAft>
                          <a:spcPts val="0"/>
                        </a:spcAft>
                      </a:pPr>
                      <a:endParaRPr lang="en-US" sz="1400" b="1" spc="15" dirty="0">
                        <a:solidFill>
                          <a:schemeClr val="tx1"/>
                        </a:solidFill>
                        <a:effectLst/>
                        <a:latin typeface="Calibri" panose="020F0502020204030204" pitchFamily="34" charset="0"/>
                        <a:cs typeface="Calibri" panose="020F0502020204030204" pitchFamily="34" charset="0"/>
                      </a:endParaRPr>
                    </a:p>
                    <a:p>
                      <a:pPr marL="342900" marR="0" indent="-342900">
                        <a:lnSpc>
                          <a:spcPct val="115000"/>
                        </a:lnSpc>
                        <a:spcBef>
                          <a:spcPts val="0"/>
                        </a:spcBef>
                        <a:spcAft>
                          <a:spcPts val="0"/>
                        </a:spcAft>
                      </a:pPr>
                      <a:r>
                        <a:rPr lang="en-US" sz="1400" b="1" spc="15" dirty="0">
                          <a:solidFill>
                            <a:schemeClr val="tx1"/>
                          </a:solidFill>
                          <a:effectLst/>
                          <a:latin typeface="Calibri" panose="020F0502020204030204" pitchFamily="34" charset="0"/>
                          <a:cs typeface="Calibri" panose="020F0502020204030204" pitchFamily="34" charset="0"/>
                        </a:rPr>
                        <a:t>P</a:t>
                      </a:r>
                      <a:r>
                        <a:rPr lang="en-US" sz="1400" b="1" spc="-15" dirty="0">
                          <a:solidFill>
                            <a:schemeClr val="tx1"/>
                          </a:solidFill>
                          <a:effectLst/>
                          <a:latin typeface="Calibri" panose="020F0502020204030204" pitchFamily="34" charset="0"/>
                          <a:cs typeface="Calibri" panose="020F0502020204030204" pitchFamily="34" charset="0"/>
                        </a:rPr>
                        <a:t>r</a:t>
                      </a:r>
                      <a:r>
                        <a:rPr lang="en-US" sz="1400" b="1" spc="10" dirty="0">
                          <a:solidFill>
                            <a:schemeClr val="tx1"/>
                          </a:solidFill>
                          <a:effectLst/>
                          <a:latin typeface="Calibri" panose="020F0502020204030204" pitchFamily="34" charset="0"/>
                          <a:cs typeface="Calibri" panose="020F0502020204030204" pitchFamily="34" charset="0"/>
                        </a:rPr>
                        <a:t>o</a:t>
                      </a:r>
                      <a:r>
                        <a:rPr lang="en-US" sz="1400" b="1" spc="-10" dirty="0">
                          <a:solidFill>
                            <a:schemeClr val="tx1"/>
                          </a:solidFill>
                          <a:effectLst/>
                          <a:latin typeface="Calibri" panose="020F0502020204030204" pitchFamily="34" charset="0"/>
                          <a:cs typeface="Calibri" panose="020F0502020204030204" pitchFamily="34" charset="0"/>
                        </a:rPr>
                        <a:t>j</a:t>
                      </a:r>
                      <a:r>
                        <a:rPr lang="en-US" sz="1400" b="1" spc="-5" dirty="0">
                          <a:solidFill>
                            <a:schemeClr val="tx1"/>
                          </a:solidFill>
                          <a:effectLst/>
                          <a:latin typeface="Calibri" panose="020F0502020204030204" pitchFamily="34" charset="0"/>
                          <a:cs typeface="Calibri" panose="020F0502020204030204" pitchFamily="34" charset="0"/>
                        </a:rPr>
                        <a:t>e</a:t>
                      </a:r>
                      <a:r>
                        <a:rPr lang="en-US" sz="1400" b="1" spc="15" dirty="0">
                          <a:solidFill>
                            <a:schemeClr val="tx1"/>
                          </a:solidFill>
                          <a:effectLst/>
                          <a:latin typeface="Calibri" panose="020F0502020204030204" pitchFamily="34" charset="0"/>
                          <a:cs typeface="Calibri" panose="020F0502020204030204" pitchFamily="34" charset="0"/>
                        </a:rPr>
                        <a:t>c</a:t>
                      </a:r>
                      <a:r>
                        <a:rPr lang="en-US" sz="1400" b="1" dirty="0">
                          <a:solidFill>
                            <a:schemeClr val="tx1"/>
                          </a:solidFill>
                          <a:effectLst/>
                          <a:latin typeface="Calibri" panose="020F0502020204030204" pitchFamily="34" charset="0"/>
                          <a:cs typeface="Calibri" panose="020F0502020204030204" pitchFamily="34" charset="0"/>
                        </a:rPr>
                        <a:t>t</a:t>
                      </a:r>
                      <a:r>
                        <a:rPr lang="en-US" sz="1400" b="1" spc="-15" dirty="0">
                          <a:solidFill>
                            <a:schemeClr val="tx1"/>
                          </a:solidFill>
                          <a:effectLst/>
                          <a:latin typeface="Calibri" panose="020F0502020204030204" pitchFamily="34" charset="0"/>
                          <a:cs typeface="Calibri" panose="020F0502020204030204" pitchFamily="34" charset="0"/>
                        </a:rPr>
                        <a:t> </a:t>
                      </a:r>
                      <a:r>
                        <a:rPr lang="en-US" sz="1400" b="1" dirty="0">
                          <a:solidFill>
                            <a:schemeClr val="tx1"/>
                          </a:solidFill>
                          <a:effectLst/>
                          <a:latin typeface="Calibri" panose="020F0502020204030204" pitchFamily="34" charset="0"/>
                          <a:cs typeface="Calibri" panose="020F0502020204030204" pitchFamily="34" charset="0"/>
                        </a:rPr>
                        <a:t>D</a:t>
                      </a:r>
                      <a:r>
                        <a:rPr lang="en-US" sz="1400" b="1" spc="-5" dirty="0">
                          <a:solidFill>
                            <a:schemeClr val="tx1"/>
                          </a:solidFill>
                          <a:effectLst/>
                          <a:latin typeface="Calibri" panose="020F0502020204030204" pitchFamily="34" charset="0"/>
                          <a:cs typeface="Calibri" panose="020F0502020204030204" pitchFamily="34" charset="0"/>
                        </a:rPr>
                        <a:t>e</a:t>
                      </a:r>
                      <a:r>
                        <a:rPr lang="en-US" sz="1400" b="1" spc="20" dirty="0">
                          <a:solidFill>
                            <a:schemeClr val="tx1"/>
                          </a:solidFill>
                          <a:effectLst/>
                          <a:latin typeface="Calibri" panose="020F0502020204030204" pitchFamily="34" charset="0"/>
                          <a:cs typeface="Calibri" panose="020F0502020204030204" pitchFamily="34" charset="0"/>
                        </a:rPr>
                        <a:t>s</a:t>
                      </a:r>
                      <a:r>
                        <a:rPr lang="en-US" sz="1400" b="1" spc="-15" dirty="0">
                          <a:solidFill>
                            <a:schemeClr val="tx1"/>
                          </a:solidFill>
                          <a:effectLst/>
                          <a:latin typeface="Calibri" panose="020F0502020204030204" pitchFamily="34" charset="0"/>
                          <a:cs typeface="Calibri" panose="020F0502020204030204" pitchFamily="34" charset="0"/>
                        </a:rPr>
                        <a:t>i</a:t>
                      </a:r>
                      <a:r>
                        <a:rPr lang="en-US" sz="1400" b="1" spc="-5" dirty="0">
                          <a:solidFill>
                            <a:schemeClr val="tx1"/>
                          </a:solidFill>
                          <a:effectLst/>
                          <a:latin typeface="Calibri" panose="020F0502020204030204" pitchFamily="34" charset="0"/>
                          <a:cs typeface="Calibri" panose="020F0502020204030204" pitchFamily="34" charset="0"/>
                        </a:rPr>
                        <a:t>g</a:t>
                      </a:r>
                      <a:r>
                        <a:rPr lang="en-US" sz="1400" b="1" dirty="0">
                          <a:solidFill>
                            <a:schemeClr val="tx1"/>
                          </a:solidFill>
                          <a:effectLst/>
                          <a:latin typeface="Calibri" panose="020F0502020204030204" pitchFamily="34" charset="0"/>
                          <a:cs typeface="Calibri" panose="020F0502020204030204" pitchFamily="34" charset="0"/>
                        </a:rPr>
                        <a:t>n</a:t>
                      </a:r>
                    </a:p>
                    <a:p>
                      <a:pPr marL="342900" marR="0" lvl="0" indent="-342900">
                        <a:lnSpc>
                          <a:spcPct val="115000"/>
                        </a:lnSpc>
                        <a:spcBef>
                          <a:spcPts val="150"/>
                        </a:spcBef>
                        <a:spcAft>
                          <a:spcPts val="0"/>
                        </a:spcAft>
                        <a:buClr>
                          <a:srgbClr val="000000"/>
                        </a:buClr>
                        <a:buFont typeface="Wingdings" panose="05000000000000000000" pitchFamily="2" charset="2"/>
                        <a:buChar char=""/>
                      </a:pPr>
                      <a:r>
                        <a:rPr lang="en-US" sz="1400" b="0" spc="-5" dirty="0">
                          <a:solidFill>
                            <a:schemeClr val="tx1"/>
                          </a:solidFill>
                          <a:effectLst/>
                          <a:latin typeface="Calibri" panose="020F0502020204030204" pitchFamily="34" charset="0"/>
                          <a:cs typeface="Calibri" panose="020F0502020204030204" pitchFamily="34" charset="0"/>
                        </a:rPr>
                        <a:t>Well-planned and ready for implementation (15)</a:t>
                      </a:r>
                      <a:endParaRPr lang="en-US" sz="1400" b="0" dirty="0">
                        <a:solidFill>
                          <a:schemeClr val="tx1"/>
                        </a:solidFill>
                        <a:effectLst/>
                        <a:latin typeface="Calibri" panose="020F0502020204030204" pitchFamily="34" charset="0"/>
                        <a:cs typeface="Calibri" panose="020F0502020204030204" pitchFamily="34" charset="0"/>
                      </a:endParaRPr>
                    </a:p>
                    <a:p>
                      <a:pPr marL="342900" marR="0" lvl="0" indent="-342900">
                        <a:lnSpc>
                          <a:spcPct val="115000"/>
                        </a:lnSpc>
                        <a:spcBef>
                          <a:spcPts val="150"/>
                        </a:spcBef>
                        <a:spcAft>
                          <a:spcPts val="0"/>
                        </a:spcAft>
                        <a:buClr>
                          <a:srgbClr val="000000"/>
                        </a:buClr>
                        <a:buFont typeface="Wingdings" panose="05000000000000000000" pitchFamily="2" charset="2"/>
                        <a:buChar char=""/>
                      </a:pPr>
                      <a:r>
                        <a:rPr lang="en-US" sz="1400" b="0" spc="-5" dirty="0">
                          <a:solidFill>
                            <a:schemeClr val="tx1"/>
                          </a:solidFill>
                          <a:effectLst/>
                          <a:latin typeface="Calibri" panose="020F0502020204030204" pitchFamily="34" charset="0"/>
                          <a:cs typeface="Calibri" panose="020F0502020204030204" pitchFamily="34" charset="0"/>
                        </a:rPr>
                        <a:t>Budget is realistic and clearly described (10)</a:t>
                      </a:r>
                      <a:endParaRPr lang="en-US" sz="1400" b="0" dirty="0">
                        <a:solidFill>
                          <a:schemeClr val="tx1"/>
                        </a:solidFill>
                        <a:effectLst/>
                        <a:latin typeface="Calibri" panose="020F0502020204030204" pitchFamily="34" charset="0"/>
                        <a:cs typeface="Calibri" panose="020F0502020204030204" pitchFamily="34" charset="0"/>
                      </a:endParaRPr>
                    </a:p>
                    <a:p>
                      <a:pPr marL="342900" marR="0" lvl="0" indent="-342900">
                        <a:lnSpc>
                          <a:spcPct val="115000"/>
                        </a:lnSpc>
                        <a:spcBef>
                          <a:spcPts val="150"/>
                        </a:spcBef>
                        <a:spcAft>
                          <a:spcPts val="0"/>
                        </a:spcAft>
                        <a:buClr>
                          <a:srgbClr val="000000"/>
                        </a:buClr>
                        <a:buFont typeface="Wingdings" panose="05000000000000000000" pitchFamily="2" charset="2"/>
                        <a:buChar char=""/>
                      </a:pPr>
                      <a:r>
                        <a:rPr lang="en-US" sz="1400" b="0" spc="-5" dirty="0">
                          <a:solidFill>
                            <a:schemeClr val="tx1"/>
                          </a:solidFill>
                          <a:effectLst/>
                          <a:latin typeface="Calibri" panose="020F0502020204030204" pitchFamily="34" charset="0"/>
                          <a:cs typeface="Calibri" panose="020F0502020204030204" pitchFamily="34" charset="0"/>
                        </a:rPr>
                        <a:t>Includes a clear plan for marketing, promotion and community outreach (10)</a:t>
                      </a:r>
                      <a:br>
                        <a:rPr lang="en-US" sz="1400" b="0" dirty="0">
                          <a:solidFill>
                            <a:schemeClr val="tx1"/>
                          </a:solidFill>
                          <a:effectLst/>
                          <a:latin typeface="Calibri" panose="020F0502020204030204" pitchFamily="34" charset="0"/>
                          <a:cs typeface="Calibri" panose="020F0502020204030204" pitchFamily="34" charset="0"/>
                        </a:rPr>
                      </a:br>
                      <a:endParaRPr lang="en-US" sz="1400" b="0" dirty="0">
                        <a:solidFill>
                          <a:schemeClr val="tx1"/>
                        </a:solidFill>
                        <a:effectLst/>
                        <a:latin typeface="Calibri" panose="020F0502020204030204" pitchFamily="34" charset="0"/>
                        <a:ea typeface="Cambria" panose="02040503050406030204" pitchFamily="18" charset="0"/>
                        <a:cs typeface="Calibri" panose="020F0502020204030204" pitchFamily="34" charset="0"/>
                      </a:endParaRPr>
                    </a:p>
                  </a:txBody>
                  <a:tcPr marL="68580" marR="68580" marT="0" marB="0" anchor="ctr">
                    <a:solidFill>
                      <a:srgbClr val="CCCCFF"/>
                    </a:solidFill>
                  </a:tcPr>
                </a:tc>
                <a:tc>
                  <a:txBody>
                    <a:bodyPr/>
                    <a:lstStyle/>
                    <a:p>
                      <a:pPr marL="0" marR="0" algn="ctr">
                        <a:lnSpc>
                          <a:spcPct val="115000"/>
                        </a:lnSpc>
                        <a:spcBef>
                          <a:spcPts val="0"/>
                        </a:spcBef>
                        <a:spcAft>
                          <a:spcPts val="0"/>
                        </a:spcAft>
                      </a:pPr>
                      <a:r>
                        <a:rPr lang="en-US" sz="1400" b="1" dirty="0">
                          <a:solidFill>
                            <a:schemeClr val="tx1"/>
                          </a:solidFill>
                          <a:effectLst/>
                          <a:latin typeface="Calibri" panose="020F0502020204030204" pitchFamily="34" charset="0"/>
                          <a:cs typeface="Calibri" panose="020F0502020204030204" pitchFamily="34" charset="0"/>
                        </a:rPr>
                        <a:t>35</a:t>
                      </a:r>
                      <a:endParaRPr lang="en-US" sz="1400" b="1" dirty="0">
                        <a:solidFill>
                          <a:schemeClr val="tx1"/>
                        </a:solidFill>
                        <a:effectLst/>
                        <a:latin typeface="Calibri" panose="020F0502020204030204" pitchFamily="34" charset="0"/>
                        <a:ea typeface="Cambria" panose="02040503050406030204" pitchFamily="18" charset="0"/>
                        <a:cs typeface="Calibri" panose="020F0502020204030204" pitchFamily="34" charset="0"/>
                      </a:endParaRPr>
                    </a:p>
                  </a:txBody>
                  <a:tcPr marL="68580" marR="68580" marT="0" marB="0" anchor="ctr">
                    <a:solidFill>
                      <a:srgbClr val="CCCCFF"/>
                    </a:solidFill>
                  </a:tcPr>
                </a:tc>
                <a:extLst>
                  <a:ext uri="{0D108BD9-81ED-4DB2-BD59-A6C34878D82A}">
                    <a16:rowId xmlns:a16="http://schemas.microsoft.com/office/drawing/2014/main" val="1443136449"/>
                  </a:ext>
                </a:extLst>
              </a:tr>
              <a:tr h="257727">
                <a:tc>
                  <a:txBody>
                    <a:bodyPr/>
                    <a:lstStyle/>
                    <a:p>
                      <a:pPr marL="0" marR="0">
                        <a:lnSpc>
                          <a:spcPct val="115000"/>
                        </a:lnSpc>
                        <a:spcBef>
                          <a:spcPts val="0"/>
                        </a:spcBef>
                        <a:spcAft>
                          <a:spcPts val="0"/>
                        </a:spcAft>
                      </a:pPr>
                      <a:r>
                        <a:rPr lang="en-US" sz="1600" spc="-20" dirty="0">
                          <a:solidFill>
                            <a:schemeClr val="tx1"/>
                          </a:solidFill>
                          <a:effectLst/>
                          <a:latin typeface="Calibri" panose="020F0502020204030204" pitchFamily="34" charset="0"/>
                          <a:cs typeface="Calibri" panose="020F0502020204030204" pitchFamily="34" charset="0"/>
                        </a:rPr>
                        <a:t>T</a:t>
                      </a:r>
                      <a:r>
                        <a:rPr lang="en-US" sz="1600" spc="5" dirty="0">
                          <a:solidFill>
                            <a:schemeClr val="tx1"/>
                          </a:solidFill>
                          <a:effectLst/>
                          <a:latin typeface="Calibri" panose="020F0502020204030204" pitchFamily="34" charset="0"/>
                          <a:cs typeface="Calibri" panose="020F0502020204030204" pitchFamily="34" charset="0"/>
                        </a:rPr>
                        <a:t>o</a:t>
                      </a:r>
                      <a:r>
                        <a:rPr lang="en-US" sz="1600" dirty="0">
                          <a:solidFill>
                            <a:schemeClr val="tx1"/>
                          </a:solidFill>
                          <a:effectLst/>
                          <a:latin typeface="Calibri" panose="020F0502020204030204" pitchFamily="34" charset="0"/>
                          <a:cs typeface="Calibri" panose="020F0502020204030204" pitchFamily="34" charset="0"/>
                        </a:rPr>
                        <a:t>t</a:t>
                      </a:r>
                      <a:r>
                        <a:rPr lang="en-US" sz="1600" spc="15" dirty="0">
                          <a:solidFill>
                            <a:schemeClr val="tx1"/>
                          </a:solidFill>
                          <a:effectLst/>
                          <a:latin typeface="Calibri" panose="020F0502020204030204" pitchFamily="34" charset="0"/>
                          <a:cs typeface="Calibri" panose="020F0502020204030204" pitchFamily="34" charset="0"/>
                        </a:rPr>
                        <a:t>a</a:t>
                      </a:r>
                      <a:r>
                        <a:rPr lang="en-US" sz="1600" dirty="0">
                          <a:solidFill>
                            <a:schemeClr val="tx1"/>
                          </a:solidFill>
                          <a:effectLst/>
                          <a:latin typeface="Calibri" panose="020F0502020204030204" pitchFamily="34" charset="0"/>
                          <a:cs typeface="Calibri" panose="020F0502020204030204" pitchFamily="34" charset="0"/>
                        </a:rPr>
                        <a:t>l</a:t>
                      </a:r>
                      <a:r>
                        <a:rPr lang="en-US" sz="1600" spc="-25" dirty="0">
                          <a:solidFill>
                            <a:schemeClr val="tx1"/>
                          </a:solidFill>
                          <a:effectLst/>
                          <a:latin typeface="Calibri" panose="020F0502020204030204" pitchFamily="34" charset="0"/>
                          <a:cs typeface="Calibri" panose="020F0502020204030204" pitchFamily="34" charset="0"/>
                        </a:rPr>
                        <a:t> </a:t>
                      </a:r>
                      <a:r>
                        <a:rPr lang="en-US" sz="1600" spc="25" dirty="0">
                          <a:solidFill>
                            <a:schemeClr val="tx1"/>
                          </a:solidFill>
                          <a:effectLst/>
                          <a:latin typeface="Calibri" panose="020F0502020204030204" pitchFamily="34" charset="0"/>
                          <a:cs typeface="Calibri" panose="020F0502020204030204" pitchFamily="34" charset="0"/>
                        </a:rPr>
                        <a:t>P</a:t>
                      </a:r>
                      <a:r>
                        <a:rPr lang="en-US" sz="1600" spc="-5" dirty="0">
                          <a:solidFill>
                            <a:schemeClr val="tx1"/>
                          </a:solidFill>
                          <a:effectLst/>
                          <a:latin typeface="Calibri" panose="020F0502020204030204" pitchFamily="34" charset="0"/>
                          <a:cs typeface="Calibri" panose="020F0502020204030204" pitchFamily="34" charset="0"/>
                        </a:rPr>
                        <a:t>os</a:t>
                      </a:r>
                      <a:r>
                        <a:rPr lang="en-US" sz="1600" spc="20" dirty="0">
                          <a:solidFill>
                            <a:schemeClr val="tx1"/>
                          </a:solidFill>
                          <a:effectLst/>
                          <a:latin typeface="Calibri" panose="020F0502020204030204" pitchFamily="34" charset="0"/>
                          <a:cs typeface="Calibri" panose="020F0502020204030204" pitchFamily="34" charset="0"/>
                        </a:rPr>
                        <a:t>s</a:t>
                      </a:r>
                      <a:r>
                        <a:rPr lang="en-US" sz="1600" spc="-15" dirty="0">
                          <a:solidFill>
                            <a:schemeClr val="tx1"/>
                          </a:solidFill>
                          <a:effectLst/>
                          <a:latin typeface="Calibri" panose="020F0502020204030204" pitchFamily="34" charset="0"/>
                          <a:cs typeface="Calibri" panose="020F0502020204030204" pitchFamily="34" charset="0"/>
                        </a:rPr>
                        <a:t>i</a:t>
                      </a:r>
                      <a:r>
                        <a:rPr lang="en-US" sz="1600" spc="-5" dirty="0">
                          <a:solidFill>
                            <a:schemeClr val="tx1"/>
                          </a:solidFill>
                          <a:effectLst/>
                          <a:latin typeface="Calibri" panose="020F0502020204030204" pitchFamily="34" charset="0"/>
                          <a:cs typeface="Calibri" panose="020F0502020204030204" pitchFamily="34" charset="0"/>
                        </a:rPr>
                        <a:t>bl</a:t>
                      </a:r>
                      <a:r>
                        <a:rPr lang="en-US" sz="1600" dirty="0">
                          <a:solidFill>
                            <a:schemeClr val="tx1"/>
                          </a:solidFill>
                          <a:effectLst/>
                          <a:latin typeface="Calibri" panose="020F0502020204030204" pitchFamily="34" charset="0"/>
                          <a:cs typeface="Calibri" panose="020F0502020204030204" pitchFamily="34" charset="0"/>
                        </a:rPr>
                        <a:t>e</a:t>
                      </a:r>
                      <a:r>
                        <a:rPr lang="en-US" sz="1600" spc="-25" dirty="0">
                          <a:solidFill>
                            <a:schemeClr val="tx1"/>
                          </a:solidFill>
                          <a:effectLst/>
                          <a:latin typeface="Calibri" panose="020F0502020204030204" pitchFamily="34" charset="0"/>
                          <a:cs typeface="Calibri" panose="020F0502020204030204" pitchFamily="34" charset="0"/>
                        </a:rPr>
                        <a:t> </a:t>
                      </a:r>
                      <a:r>
                        <a:rPr lang="en-US" sz="1600" spc="15" dirty="0">
                          <a:solidFill>
                            <a:schemeClr val="tx1"/>
                          </a:solidFill>
                          <a:effectLst/>
                          <a:latin typeface="Calibri" panose="020F0502020204030204" pitchFamily="34" charset="0"/>
                          <a:cs typeface="Calibri" panose="020F0502020204030204" pitchFamily="34" charset="0"/>
                        </a:rPr>
                        <a:t>P</a:t>
                      </a:r>
                      <a:r>
                        <a:rPr lang="en-US" sz="1600" spc="5" dirty="0">
                          <a:solidFill>
                            <a:schemeClr val="tx1"/>
                          </a:solidFill>
                          <a:effectLst/>
                          <a:latin typeface="Calibri" panose="020F0502020204030204" pitchFamily="34" charset="0"/>
                          <a:cs typeface="Calibri" panose="020F0502020204030204" pitchFamily="34" charset="0"/>
                        </a:rPr>
                        <a:t>o</a:t>
                      </a:r>
                      <a:r>
                        <a:rPr lang="en-US" sz="1600" spc="-15" dirty="0">
                          <a:solidFill>
                            <a:schemeClr val="tx1"/>
                          </a:solidFill>
                          <a:effectLst/>
                          <a:latin typeface="Calibri" panose="020F0502020204030204" pitchFamily="34" charset="0"/>
                          <a:cs typeface="Calibri" panose="020F0502020204030204" pitchFamily="34" charset="0"/>
                        </a:rPr>
                        <a:t>i</a:t>
                      </a:r>
                      <a:r>
                        <a:rPr lang="en-US" sz="1600" spc="-5" dirty="0">
                          <a:solidFill>
                            <a:schemeClr val="tx1"/>
                          </a:solidFill>
                          <a:effectLst/>
                          <a:latin typeface="Calibri" panose="020F0502020204030204" pitchFamily="34" charset="0"/>
                          <a:cs typeface="Calibri" panose="020F0502020204030204" pitchFamily="34" charset="0"/>
                        </a:rPr>
                        <a:t>n</a:t>
                      </a:r>
                      <a:r>
                        <a:rPr lang="en-US" sz="1600" spc="-15" dirty="0">
                          <a:solidFill>
                            <a:schemeClr val="tx1"/>
                          </a:solidFill>
                          <a:effectLst/>
                          <a:latin typeface="Calibri" panose="020F0502020204030204" pitchFamily="34" charset="0"/>
                          <a:cs typeface="Calibri" panose="020F0502020204030204" pitchFamily="34" charset="0"/>
                        </a:rPr>
                        <a:t>t</a:t>
                      </a:r>
                      <a:r>
                        <a:rPr lang="en-US" sz="1600" dirty="0">
                          <a:solidFill>
                            <a:schemeClr val="tx1"/>
                          </a:solidFill>
                          <a:effectLst/>
                          <a:latin typeface="Calibri" panose="020F0502020204030204" pitchFamily="34" charset="0"/>
                          <a:cs typeface="Calibri" panose="020F0502020204030204" pitchFamily="34" charset="0"/>
                        </a:rPr>
                        <a:t>s</a:t>
                      </a:r>
                      <a:endParaRPr lang="en-US" sz="1600" dirty="0">
                        <a:solidFill>
                          <a:schemeClr val="tx1"/>
                        </a:solidFill>
                        <a:effectLst/>
                        <a:latin typeface="Calibri" panose="020F0502020204030204" pitchFamily="34" charset="0"/>
                        <a:ea typeface="Cambria" panose="02040503050406030204" pitchFamily="18" charset="0"/>
                        <a:cs typeface="Calibri" panose="020F0502020204030204" pitchFamily="34" charset="0"/>
                      </a:endParaRPr>
                    </a:p>
                  </a:txBody>
                  <a:tcPr marL="68580" marR="68580" marT="0" marB="0" anchor="ctr">
                    <a:solidFill>
                      <a:srgbClr val="9B9BFF"/>
                    </a:solidFill>
                  </a:tcPr>
                </a:tc>
                <a:tc>
                  <a:txBody>
                    <a:bodyPr/>
                    <a:lstStyle/>
                    <a:p>
                      <a:pPr marL="0" marR="0" algn="ctr">
                        <a:lnSpc>
                          <a:spcPct val="115000"/>
                        </a:lnSpc>
                        <a:spcBef>
                          <a:spcPts val="0"/>
                        </a:spcBef>
                        <a:spcAft>
                          <a:spcPts val="0"/>
                        </a:spcAft>
                      </a:pPr>
                      <a:r>
                        <a:rPr lang="en-US" sz="1600" b="1" dirty="0">
                          <a:solidFill>
                            <a:schemeClr val="tx1"/>
                          </a:solidFill>
                          <a:effectLst/>
                          <a:latin typeface="Calibri" panose="020F0502020204030204" pitchFamily="34" charset="0"/>
                          <a:cs typeface="Calibri" panose="020F0502020204030204" pitchFamily="34" charset="0"/>
                        </a:rPr>
                        <a:t>100</a:t>
                      </a:r>
                      <a:endParaRPr lang="en-US" sz="1600" b="1" dirty="0">
                        <a:solidFill>
                          <a:schemeClr val="tx1"/>
                        </a:solidFill>
                        <a:effectLst/>
                        <a:latin typeface="Calibri" panose="020F0502020204030204" pitchFamily="34" charset="0"/>
                        <a:ea typeface="Cambria" panose="02040503050406030204" pitchFamily="18" charset="0"/>
                        <a:cs typeface="Calibri" panose="020F0502020204030204" pitchFamily="34" charset="0"/>
                      </a:endParaRPr>
                    </a:p>
                  </a:txBody>
                  <a:tcPr marL="68580" marR="68580" marT="0" marB="0" anchor="ctr">
                    <a:solidFill>
                      <a:srgbClr val="9B9BFF"/>
                    </a:solidFill>
                  </a:tcPr>
                </a:tc>
                <a:extLst>
                  <a:ext uri="{0D108BD9-81ED-4DB2-BD59-A6C34878D82A}">
                    <a16:rowId xmlns:a16="http://schemas.microsoft.com/office/drawing/2014/main" val="2659127467"/>
                  </a:ext>
                </a:extLst>
              </a:tr>
            </a:tbl>
          </a:graphicData>
        </a:graphic>
      </p:graphicFrame>
      <p:pic>
        <p:nvPicPr>
          <p:cNvPr id="11" name="Audio 10">
            <a:hlinkClick r:id="" action="ppaction://media"/>
            <a:extLst>
              <a:ext uri="{FF2B5EF4-FFF2-40B4-BE49-F238E27FC236}">
                <a16:creationId xmlns:a16="http://schemas.microsoft.com/office/drawing/2014/main" id="{14ABE343-301E-C2E6-D372-24D35BFAA3D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4117823"/>
      </p:ext>
    </p:extLst>
  </p:cSld>
  <p:clrMapOvr>
    <a:masterClrMapping/>
  </p:clrMapOvr>
  <mc:AlternateContent xmlns:mc="http://schemas.openxmlformats.org/markup-compatibility/2006" xmlns:p14="http://schemas.microsoft.com/office/powerpoint/2010/main">
    <mc:Choice Requires="p14">
      <p:transition spd="slow" p14:dur="2000" advTm="212564"/>
    </mc:Choice>
    <mc:Fallback xmlns="">
      <p:transition spd="slow" advTm="212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583CD-E3F2-D171-BC52-81F6E5B59E88}"/>
              </a:ext>
            </a:extLst>
          </p:cNvPr>
          <p:cNvSpPr>
            <a:spLocks noGrp="1"/>
          </p:cNvSpPr>
          <p:nvPr>
            <p:ph type="title"/>
          </p:nvPr>
        </p:nvSpPr>
        <p:spPr>
          <a:xfrm>
            <a:off x="518886" y="186938"/>
            <a:ext cx="10515600" cy="1325563"/>
          </a:xfrm>
        </p:spPr>
        <p:txBody>
          <a:bodyPr/>
          <a:lstStyle/>
          <a:p>
            <a:r>
              <a:rPr lang="en-US" dirty="0"/>
              <a:t>More Information</a:t>
            </a:r>
          </a:p>
        </p:txBody>
      </p:sp>
      <p:sp>
        <p:nvSpPr>
          <p:cNvPr id="4" name="Slide Number Placeholder 3">
            <a:extLst>
              <a:ext uri="{FF2B5EF4-FFF2-40B4-BE49-F238E27FC236}">
                <a16:creationId xmlns:a16="http://schemas.microsoft.com/office/drawing/2014/main" id="{1D4D2F0A-7C4A-3FA9-6D15-61781C320788}"/>
              </a:ext>
            </a:extLst>
          </p:cNvPr>
          <p:cNvSpPr>
            <a:spLocks noGrp="1"/>
          </p:cNvSpPr>
          <p:nvPr>
            <p:ph type="sldNum" sz="quarter" idx="12"/>
          </p:nvPr>
        </p:nvSpPr>
        <p:spPr/>
        <p:txBody>
          <a:bodyPr/>
          <a:lstStyle/>
          <a:p>
            <a:fld id="{BF891440-8A38-4B35-B518-E5BA39D3850D}" type="slidenum">
              <a:rPr lang="en-US" smtClean="0"/>
              <a:pPr/>
              <a:t>12</a:t>
            </a:fld>
            <a:endParaRPr lang="en-US" dirty="0"/>
          </a:p>
        </p:txBody>
      </p:sp>
      <p:pic>
        <p:nvPicPr>
          <p:cNvPr id="5" name="Picture 4" descr="Qr code&#10;&#10;Description automatically generated">
            <a:extLst>
              <a:ext uri="{FF2B5EF4-FFF2-40B4-BE49-F238E27FC236}">
                <a16:creationId xmlns:a16="http://schemas.microsoft.com/office/drawing/2014/main" id="{B9BA7BCC-3581-1ACA-9CCD-0464E4D07B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898" y="2047978"/>
            <a:ext cx="1743102" cy="1743102"/>
          </a:xfrm>
          <a:prstGeom prst="rect">
            <a:avLst/>
          </a:prstGeom>
        </p:spPr>
      </p:pic>
      <p:sp>
        <p:nvSpPr>
          <p:cNvPr id="7" name="TextBox 6">
            <a:extLst>
              <a:ext uri="{FF2B5EF4-FFF2-40B4-BE49-F238E27FC236}">
                <a16:creationId xmlns:a16="http://schemas.microsoft.com/office/drawing/2014/main" id="{257CE525-6B63-E2BF-A1C7-129AFC246E57}"/>
              </a:ext>
            </a:extLst>
          </p:cNvPr>
          <p:cNvSpPr txBox="1"/>
          <p:nvPr/>
        </p:nvSpPr>
        <p:spPr>
          <a:xfrm>
            <a:off x="2699657" y="1355253"/>
            <a:ext cx="8654143" cy="646331"/>
          </a:xfrm>
          <a:prstGeom prst="rect">
            <a:avLst/>
          </a:prstGeom>
          <a:noFill/>
        </p:spPr>
        <p:txBody>
          <a:bodyPr wrap="square">
            <a:spAutoFit/>
          </a:bodyPr>
          <a:lstStyle/>
          <a:p>
            <a:r>
              <a:rPr lang="en-US" sz="1800" dirty="0">
                <a:solidFill>
                  <a:schemeClr val="tx2"/>
                </a:solidFill>
                <a:hlinkClick r:id="rId6">
                  <a:extLst>
                    <a:ext uri="{A12FA001-AC4F-418D-AE19-62706E023703}">
                      <ahyp:hlinkClr xmlns:ahyp="http://schemas.microsoft.com/office/drawing/2018/hyperlinkcolor" val="tx"/>
                    </a:ext>
                  </a:extLst>
                </a:hlinkClick>
              </a:rPr>
              <a:t>https://www.charlottenc.gov/Streets-and-Neighborhoods/Get-Involved/Neighborhood-Matching-Grants</a:t>
            </a:r>
            <a:r>
              <a:rPr lang="en-US" sz="1800" dirty="0">
                <a:solidFill>
                  <a:schemeClr val="tx2"/>
                </a:solidFill>
              </a:rPr>
              <a:t> </a:t>
            </a:r>
          </a:p>
        </p:txBody>
      </p:sp>
      <p:sp>
        <p:nvSpPr>
          <p:cNvPr id="8" name="TextBox 7">
            <a:extLst>
              <a:ext uri="{FF2B5EF4-FFF2-40B4-BE49-F238E27FC236}">
                <a16:creationId xmlns:a16="http://schemas.microsoft.com/office/drawing/2014/main" id="{D76A3036-3D1A-A54A-89E7-FCBEE3309BFE}"/>
              </a:ext>
            </a:extLst>
          </p:cNvPr>
          <p:cNvSpPr txBox="1"/>
          <p:nvPr/>
        </p:nvSpPr>
        <p:spPr>
          <a:xfrm>
            <a:off x="517213" y="1387710"/>
            <a:ext cx="1683657" cy="369332"/>
          </a:xfrm>
          <a:prstGeom prst="rect">
            <a:avLst/>
          </a:prstGeom>
          <a:noFill/>
        </p:spPr>
        <p:txBody>
          <a:bodyPr wrap="square" rtlCol="0">
            <a:spAutoFit/>
          </a:bodyPr>
          <a:lstStyle/>
          <a:p>
            <a:r>
              <a:rPr lang="en-US" dirty="0"/>
              <a:t>NMG Website</a:t>
            </a:r>
          </a:p>
        </p:txBody>
      </p:sp>
      <p:sp>
        <p:nvSpPr>
          <p:cNvPr id="9" name="TextBox 8">
            <a:extLst>
              <a:ext uri="{FF2B5EF4-FFF2-40B4-BE49-F238E27FC236}">
                <a16:creationId xmlns:a16="http://schemas.microsoft.com/office/drawing/2014/main" id="{3375A4E9-1890-2A50-A36D-89D2F1D3A96E}"/>
              </a:ext>
            </a:extLst>
          </p:cNvPr>
          <p:cNvSpPr txBox="1"/>
          <p:nvPr/>
        </p:nvSpPr>
        <p:spPr>
          <a:xfrm>
            <a:off x="517213" y="2583320"/>
            <a:ext cx="4049486" cy="923330"/>
          </a:xfrm>
          <a:prstGeom prst="rect">
            <a:avLst/>
          </a:prstGeom>
          <a:noFill/>
        </p:spPr>
        <p:txBody>
          <a:bodyPr wrap="square" rtlCol="0">
            <a:spAutoFit/>
          </a:bodyPr>
          <a:lstStyle/>
          <a:p>
            <a:r>
              <a:rPr lang="en-US" dirty="0"/>
              <a:t>Sign-In Sheets, Current Guidelines</a:t>
            </a:r>
            <a:br>
              <a:rPr lang="en-US" dirty="0"/>
            </a:br>
            <a:r>
              <a:rPr lang="en-US" dirty="0"/>
              <a:t>and Other Documents</a:t>
            </a:r>
            <a:br>
              <a:rPr lang="en-US" dirty="0"/>
            </a:br>
            <a:r>
              <a:rPr lang="en-US" dirty="0">
                <a:solidFill>
                  <a:schemeClr val="tx2"/>
                </a:solidFill>
              </a:rPr>
              <a:t>https://publicinput.com/nmgforms</a:t>
            </a:r>
          </a:p>
        </p:txBody>
      </p:sp>
      <p:sp>
        <p:nvSpPr>
          <p:cNvPr id="10" name="TextBox 9">
            <a:extLst>
              <a:ext uri="{FF2B5EF4-FFF2-40B4-BE49-F238E27FC236}">
                <a16:creationId xmlns:a16="http://schemas.microsoft.com/office/drawing/2014/main" id="{B05F2A49-1AFD-7109-7395-396FCC73928D}"/>
              </a:ext>
            </a:extLst>
          </p:cNvPr>
          <p:cNvSpPr txBox="1"/>
          <p:nvPr/>
        </p:nvSpPr>
        <p:spPr>
          <a:xfrm>
            <a:off x="517213" y="3955142"/>
            <a:ext cx="1248229" cy="369332"/>
          </a:xfrm>
          <a:prstGeom prst="rect">
            <a:avLst/>
          </a:prstGeom>
          <a:noFill/>
        </p:spPr>
        <p:txBody>
          <a:bodyPr wrap="square" rtlCol="0">
            <a:spAutoFit/>
          </a:bodyPr>
          <a:lstStyle/>
          <a:p>
            <a:r>
              <a:rPr lang="en-US" dirty="0"/>
              <a:t>Questions:</a:t>
            </a:r>
          </a:p>
        </p:txBody>
      </p:sp>
      <p:graphicFrame>
        <p:nvGraphicFramePr>
          <p:cNvPr id="11" name="Table 5">
            <a:extLst>
              <a:ext uri="{FF2B5EF4-FFF2-40B4-BE49-F238E27FC236}">
                <a16:creationId xmlns:a16="http://schemas.microsoft.com/office/drawing/2014/main" id="{54182E99-F0B0-2DE5-8C13-5E7D30166FD2}"/>
              </a:ext>
            </a:extLst>
          </p:cNvPr>
          <p:cNvGraphicFramePr>
            <a:graphicFrameLocks noGrp="1"/>
          </p:cNvGraphicFramePr>
          <p:nvPr>
            <p:extLst>
              <p:ext uri="{D42A27DB-BD31-4B8C-83A1-F6EECF244321}">
                <p14:modId xmlns:p14="http://schemas.microsoft.com/office/powerpoint/2010/main" val="252161555"/>
              </p:ext>
            </p:extLst>
          </p:nvPr>
        </p:nvGraphicFramePr>
        <p:xfrm>
          <a:off x="1964035" y="3955142"/>
          <a:ext cx="7625302" cy="2286000"/>
        </p:xfrm>
        <a:graphic>
          <a:graphicData uri="http://schemas.openxmlformats.org/drawingml/2006/table">
            <a:tbl>
              <a:tblPr firstRow="1" bandRow="1">
                <a:tableStyleId>{5C22544A-7EE6-4342-B048-85BDC9FD1C3A}</a:tableStyleId>
              </a:tblPr>
              <a:tblGrid>
                <a:gridCol w="3812651">
                  <a:extLst>
                    <a:ext uri="{9D8B030D-6E8A-4147-A177-3AD203B41FA5}">
                      <a16:colId xmlns:a16="http://schemas.microsoft.com/office/drawing/2014/main" val="2153025715"/>
                    </a:ext>
                  </a:extLst>
                </a:gridCol>
                <a:gridCol w="3812651">
                  <a:extLst>
                    <a:ext uri="{9D8B030D-6E8A-4147-A177-3AD203B41FA5}">
                      <a16:colId xmlns:a16="http://schemas.microsoft.com/office/drawing/2014/main" val="1388570174"/>
                    </a:ext>
                  </a:extLst>
                </a:gridCol>
              </a:tblGrid>
              <a:tr h="239005">
                <a:tc gridSpan="2">
                  <a:txBody>
                    <a:bodyPr/>
                    <a:lstStyle/>
                    <a:p>
                      <a:r>
                        <a:rPr lang="en-US" dirty="0"/>
                        <a:t> </a:t>
                      </a:r>
                    </a:p>
                  </a:txBody>
                  <a:tcPr/>
                </a:tc>
                <a:tc hMerge="1">
                  <a:txBody>
                    <a:bodyPr/>
                    <a:lstStyle/>
                    <a:p>
                      <a:endParaRPr lang="en-US" dirty="0"/>
                    </a:p>
                  </a:txBody>
                  <a:tcPr/>
                </a:tc>
                <a:extLst>
                  <a:ext uri="{0D108BD9-81ED-4DB2-BD59-A6C34878D82A}">
                    <a16:rowId xmlns:a16="http://schemas.microsoft.com/office/drawing/2014/main" val="3316981703"/>
                  </a:ext>
                </a:extLst>
              </a:tr>
              <a:tr h="412529">
                <a:tc>
                  <a:txBody>
                    <a:bodyPr/>
                    <a:lstStyle/>
                    <a:p>
                      <a:r>
                        <a:rPr lang="en-US" b="1" dirty="0">
                          <a:solidFill>
                            <a:schemeClr val="tx1"/>
                          </a:solidFill>
                        </a:rPr>
                        <a:t>Jackie Clare</a:t>
                      </a:r>
                    </a:p>
                    <a:p>
                      <a:r>
                        <a:rPr lang="en-US" dirty="0">
                          <a:solidFill>
                            <a:schemeClr val="tx1"/>
                          </a:solidFill>
                        </a:rPr>
                        <a:t>Community Grants Program Manager</a:t>
                      </a:r>
                    </a:p>
                  </a:txBody>
                  <a:tcPr/>
                </a:tc>
                <a:tc>
                  <a:txBody>
                    <a:bodyPr/>
                    <a:lstStyle/>
                    <a:p>
                      <a:r>
                        <a:rPr lang="en-US" b="1" dirty="0">
                          <a:solidFill>
                            <a:schemeClr val="tx1"/>
                          </a:solidFill>
                        </a:rPr>
                        <a:t>Maddi </a:t>
                      </a:r>
                      <a:r>
                        <a:rPr lang="en-US" b="1">
                          <a:solidFill>
                            <a:schemeClr val="tx1"/>
                          </a:solidFill>
                        </a:rPr>
                        <a:t>Meade Watson</a:t>
                      </a:r>
                      <a:endParaRPr lang="en-US" b="1" dirty="0">
                        <a:solidFill>
                          <a:schemeClr val="tx1"/>
                        </a:solidFill>
                      </a:endParaRPr>
                    </a:p>
                    <a:p>
                      <a:r>
                        <a:rPr lang="en-US" sz="1800" kern="1200" dirty="0">
                          <a:solidFill>
                            <a:schemeClr val="dk1"/>
                          </a:solidFill>
                          <a:effectLst/>
                          <a:latin typeface="+mn-lt"/>
                          <a:ea typeface="+mn-ea"/>
                          <a:cs typeface="+mn-cs"/>
                        </a:rPr>
                        <a:t>Neighborhood Programs Support Specialist</a:t>
                      </a:r>
                      <a:endParaRPr lang="en-US" dirty="0">
                        <a:solidFill>
                          <a:schemeClr val="tx1"/>
                        </a:solidFill>
                      </a:endParaRPr>
                    </a:p>
                  </a:txBody>
                  <a:tcPr/>
                </a:tc>
                <a:extLst>
                  <a:ext uri="{0D108BD9-81ED-4DB2-BD59-A6C34878D82A}">
                    <a16:rowId xmlns:a16="http://schemas.microsoft.com/office/drawing/2014/main" val="1634942538"/>
                  </a:ext>
                </a:extLst>
              </a:tr>
              <a:tr h="448829">
                <a:tc>
                  <a:txBody>
                    <a:bodyPr/>
                    <a:lstStyle/>
                    <a:p>
                      <a:r>
                        <a:rPr lang="en-US" dirty="0">
                          <a:solidFill>
                            <a:schemeClr val="tx1"/>
                          </a:solidFill>
                        </a:rPr>
                        <a:t>jackie.clare@charlottenc.gov</a:t>
                      </a:r>
                      <a:br>
                        <a:rPr lang="en-US" dirty="0">
                          <a:solidFill>
                            <a:schemeClr val="tx1"/>
                          </a:solidFill>
                        </a:rPr>
                      </a:br>
                      <a:r>
                        <a:rPr lang="en-US" dirty="0">
                          <a:solidFill>
                            <a:schemeClr val="tx1"/>
                          </a:solidFill>
                        </a:rPr>
                        <a:t>980-214-3540</a:t>
                      </a:r>
                    </a:p>
                  </a:txBody>
                  <a:tcPr/>
                </a:tc>
                <a:tc>
                  <a:txBody>
                    <a:bodyPr/>
                    <a:lstStyle/>
                    <a:p>
                      <a:r>
                        <a:rPr lang="en-US" dirty="0">
                          <a:solidFill>
                            <a:schemeClr val="tx1"/>
                          </a:solidFill>
                        </a:rPr>
                        <a:t>madison.meade@charlottenc.gov</a:t>
                      </a:r>
                    </a:p>
                    <a:p>
                      <a:r>
                        <a:rPr lang="en-US" dirty="0">
                          <a:solidFill>
                            <a:schemeClr val="tx1"/>
                          </a:solidFill>
                        </a:rPr>
                        <a:t>980-416-7035</a:t>
                      </a:r>
                    </a:p>
                  </a:txBody>
                  <a:tcPr/>
                </a:tc>
                <a:extLst>
                  <a:ext uri="{0D108BD9-81ED-4DB2-BD59-A6C34878D82A}">
                    <a16:rowId xmlns:a16="http://schemas.microsoft.com/office/drawing/2014/main" val="1748709622"/>
                  </a:ext>
                </a:extLst>
              </a:tr>
              <a:tr h="235731">
                <a:tc gridSpan="2">
                  <a:txBody>
                    <a:bodyPr/>
                    <a:lstStyle/>
                    <a:p>
                      <a:endParaRPr lang="en-US" sz="1800" b="1" kern="1200" dirty="0">
                        <a:solidFill>
                          <a:schemeClr val="lt1"/>
                        </a:solidFill>
                        <a:latin typeface="+mn-lt"/>
                        <a:ea typeface="+mn-ea"/>
                        <a:cs typeface="+mn-cs"/>
                      </a:endParaRPr>
                    </a:p>
                  </a:txBody>
                  <a:tcPr>
                    <a:solidFill>
                      <a:schemeClr val="tx2"/>
                    </a:solidFill>
                  </a:tcPr>
                </a:tc>
                <a:tc hMerge="1">
                  <a:txBody>
                    <a:bodyPr/>
                    <a:lstStyle/>
                    <a:p>
                      <a:endParaRPr lang="en-US" dirty="0">
                        <a:solidFill>
                          <a:schemeClr val="tx1"/>
                        </a:solidFill>
                      </a:endParaRPr>
                    </a:p>
                  </a:txBody>
                  <a:tcPr/>
                </a:tc>
                <a:extLst>
                  <a:ext uri="{0D108BD9-81ED-4DB2-BD59-A6C34878D82A}">
                    <a16:rowId xmlns:a16="http://schemas.microsoft.com/office/drawing/2014/main" val="1795089590"/>
                  </a:ext>
                </a:extLst>
              </a:tr>
            </a:tbl>
          </a:graphicData>
        </a:graphic>
      </p:graphicFrame>
      <p:pic>
        <p:nvPicPr>
          <p:cNvPr id="12" name="Audio 11">
            <a:hlinkClick r:id="" action="ppaction://media"/>
            <a:extLst>
              <a:ext uri="{FF2B5EF4-FFF2-40B4-BE49-F238E27FC236}">
                <a16:creationId xmlns:a16="http://schemas.microsoft.com/office/drawing/2014/main" id="{2E2098C1-BFEE-730C-89DE-9BEC352C8F1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9085131"/>
      </p:ext>
    </p:extLst>
  </p:cSld>
  <p:clrMapOvr>
    <a:masterClrMapping/>
  </p:clrMapOvr>
  <mc:AlternateContent xmlns:mc="http://schemas.openxmlformats.org/markup-compatibility/2006" xmlns:p14="http://schemas.microsoft.com/office/powerpoint/2010/main">
    <mc:Choice Requires="p14">
      <p:transition spd="slow" p14:dur="2000" advTm="12730"/>
    </mc:Choice>
    <mc:Fallback xmlns="">
      <p:transition spd="slow" advTm="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A9EFEA-D985-4BAC-8C02-304F8C5C760F}"/>
              </a:ext>
            </a:extLst>
          </p:cNvPr>
          <p:cNvPicPr>
            <a:picLocks noChangeAspect="1"/>
          </p:cNvPicPr>
          <p:nvPr/>
        </p:nvPicPr>
        <p:blipFill rotWithShape="1">
          <a:blip r:embed="rId5"/>
          <a:srcRect l="11668" t="11310" r="12499" b="12004"/>
          <a:stretch/>
        </p:blipFill>
        <p:spPr>
          <a:xfrm>
            <a:off x="5804977" y="4045394"/>
            <a:ext cx="4769121" cy="2712800"/>
          </a:xfrm>
          <a:prstGeom prst="rect">
            <a:avLst/>
          </a:prstGeom>
        </p:spPr>
      </p:pic>
      <p:grpSp>
        <p:nvGrpSpPr>
          <p:cNvPr id="10" name="Group 9"/>
          <p:cNvGrpSpPr/>
          <p:nvPr/>
        </p:nvGrpSpPr>
        <p:grpSpPr>
          <a:xfrm>
            <a:off x="1702620" y="3072965"/>
            <a:ext cx="3855210" cy="2584123"/>
            <a:chOff x="4191000" y="1076874"/>
            <a:chExt cx="3741569" cy="2584123"/>
          </a:xfrm>
        </p:grpSpPr>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191000" y="1076874"/>
              <a:ext cx="3741569" cy="2584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91000" y="2076450"/>
              <a:ext cx="1557618" cy="230832"/>
            </a:xfrm>
            <a:prstGeom prst="rect">
              <a:avLst/>
            </a:prstGeom>
            <a:noFill/>
          </p:spPr>
          <p:txBody>
            <a:bodyPr wrap="none" rtlCol="0">
              <a:spAutoFit/>
            </a:bodyPr>
            <a:lstStyle/>
            <a:p>
              <a:r>
                <a:rPr lang="en-US" sz="900" dirty="0">
                  <a:solidFill>
                    <a:schemeClr val="bg1">
                      <a:lumMod val="65000"/>
                      <a:lumOff val="35000"/>
                    </a:schemeClr>
                  </a:solidFill>
                </a:rPr>
                <a:t>awesomeperson@home.com</a:t>
              </a:r>
            </a:p>
          </p:txBody>
        </p:sp>
        <p:sp>
          <p:nvSpPr>
            <p:cNvPr id="7" name="TextBox 6"/>
            <p:cNvSpPr txBox="1"/>
            <p:nvPr/>
          </p:nvSpPr>
          <p:spPr>
            <a:xfrm>
              <a:off x="4202361" y="2345375"/>
              <a:ext cx="1167124" cy="230832"/>
            </a:xfrm>
            <a:prstGeom prst="rect">
              <a:avLst/>
            </a:prstGeom>
            <a:noFill/>
          </p:spPr>
          <p:txBody>
            <a:bodyPr wrap="none" rtlCol="0">
              <a:spAutoFit/>
            </a:bodyPr>
            <a:lstStyle/>
            <a:p>
              <a:r>
                <a:rPr lang="en-US" sz="900" dirty="0">
                  <a:solidFill>
                    <a:schemeClr val="bg1">
                      <a:lumMod val="65000"/>
                      <a:lumOff val="35000"/>
                    </a:schemeClr>
                  </a:solidFill>
                </a:rPr>
                <a:t>Showmethemoney**</a:t>
              </a:r>
            </a:p>
          </p:txBody>
        </p:sp>
      </p:grpSp>
      <p:sp>
        <p:nvSpPr>
          <p:cNvPr id="9" name="Rectangle 2"/>
          <p:cNvSpPr txBox="1">
            <a:spLocks noChangeArrowheads="1"/>
          </p:cNvSpPr>
          <p:nvPr/>
        </p:nvSpPr>
        <p:spPr>
          <a:xfrm>
            <a:off x="1905000" y="-165901"/>
            <a:ext cx="8305800"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latin typeface="Arial Narrow" panose="020B0606020202030204" pitchFamily="34" charset="0"/>
              </a:rPr>
              <a:t>Online Application</a:t>
            </a:r>
          </a:p>
        </p:txBody>
      </p:sp>
      <p:sp>
        <p:nvSpPr>
          <p:cNvPr id="11" name="Left Arrow 10"/>
          <p:cNvSpPr/>
          <p:nvPr/>
        </p:nvSpPr>
        <p:spPr>
          <a:xfrm rot="10800000">
            <a:off x="4814601" y="4213645"/>
            <a:ext cx="1017483" cy="569730"/>
          </a:xfrm>
          <a:prstGeom prst="leftArrow">
            <a:avLst/>
          </a:prstGeom>
          <a:solidFill>
            <a:srgbClr val="CC00FF"/>
          </a:solidFill>
          <a:ln>
            <a:noFill/>
          </a:ln>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58172" y="5863739"/>
            <a:ext cx="2819400" cy="707886"/>
          </a:xfrm>
          <a:prstGeom prst="rect">
            <a:avLst/>
          </a:prstGeom>
          <a:solidFill>
            <a:schemeClr val="tx1">
              <a:lumMod val="50000"/>
            </a:schemeClr>
          </a:solidFill>
          <a:ln>
            <a:solidFill>
              <a:schemeClr val="tx1"/>
            </a:solidFill>
          </a:ln>
        </p:spPr>
        <p:txBody>
          <a:bodyPr wrap="square" rtlCol="0">
            <a:spAutoFit/>
          </a:bodyPr>
          <a:lstStyle/>
          <a:p>
            <a:r>
              <a:rPr lang="en-US" sz="2000" dirty="0">
                <a:latin typeface="Calibri" panose="020F0502020204030204" pitchFamily="34" charset="0"/>
              </a:rPr>
              <a:t>“Apply” page shows all </a:t>
            </a:r>
          </a:p>
          <a:p>
            <a:r>
              <a:rPr lang="en-US" sz="2000" dirty="0">
                <a:latin typeface="Calibri" panose="020F0502020204030204" pitchFamily="34" charset="0"/>
              </a:rPr>
              <a:t>open grant opportunities </a:t>
            </a:r>
          </a:p>
        </p:txBody>
      </p:sp>
      <p:pic>
        <p:nvPicPr>
          <p:cNvPr id="26" name="Picture 25">
            <a:extLst>
              <a:ext uri="{FF2B5EF4-FFF2-40B4-BE49-F238E27FC236}">
                <a16:creationId xmlns:a16="http://schemas.microsoft.com/office/drawing/2014/main" id="{4C3D6338-67F6-D3DE-B12B-4724B6CB48A0}"/>
              </a:ext>
            </a:extLst>
          </p:cNvPr>
          <p:cNvPicPr>
            <a:picLocks noChangeAspect="1"/>
          </p:cNvPicPr>
          <p:nvPr/>
        </p:nvPicPr>
        <p:blipFill rotWithShape="1">
          <a:blip r:embed="rId7"/>
          <a:srcRect t="6611" r="1155"/>
          <a:stretch/>
        </p:blipFill>
        <p:spPr>
          <a:xfrm>
            <a:off x="1671450" y="683857"/>
            <a:ext cx="5383757" cy="2218470"/>
          </a:xfrm>
          <a:prstGeom prst="rect">
            <a:avLst/>
          </a:prstGeom>
        </p:spPr>
      </p:pic>
      <p:pic>
        <p:nvPicPr>
          <p:cNvPr id="28" name="Picture 27">
            <a:extLst>
              <a:ext uri="{FF2B5EF4-FFF2-40B4-BE49-F238E27FC236}">
                <a16:creationId xmlns:a16="http://schemas.microsoft.com/office/drawing/2014/main" id="{F80E299E-5D89-25AE-553F-6A5774BAACCC}"/>
              </a:ext>
            </a:extLst>
          </p:cNvPr>
          <p:cNvPicPr>
            <a:picLocks noChangeAspect="1"/>
          </p:cNvPicPr>
          <p:nvPr/>
        </p:nvPicPr>
        <p:blipFill>
          <a:blip r:embed="rId8"/>
          <a:stretch>
            <a:fillRect/>
          </a:stretch>
        </p:blipFill>
        <p:spPr>
          <a:xfrm>
            <a:off x="6737229" y="2113874"/>
            <a:ext cx="3783322" cy="1899424"/>
          </a:xfrm>
          <a:prstGeom prst="rect">
            <a:avLst/>
          </a:prstGeom>
        </p:spPr>
      </p:pic>
      <p:sp>
        <p:nvSpPr>
          <p:cNvPr id="21" name="Left Arrow 10">
            <a:extLst>
              <a:ext uri="{FF2B5EF4-FFF2-40B4-BE49-F238E27FC236}">
                <a16:creationId xmlns:a16="http://schemas.microsoft.com/office/drawing/2014/main" id="{44C63C09-38C5-4629-936F-0D993C0E21B2}"/>
              </a:ext>
            </a:extLst>
          </p:cNvPr>
          <p:cNvSpPr/>
          <p:nvPr/>
        </p:nvSpPr>
        <p:spPr>
          <a:xfrm rot="10634558">
            <a:off x="6072384" y="2128843"/>
            <a:ext cx="572245" cy="437263"/>
          </a:xfrm>
          <a:prstGeom prst="leftArrow">
            <a:avLst/>
          </a:prstGeom>
          <a:solidFill>
            <a:srgbClr val="CC00FF"/>
          </a:solidFill>
          <a:ln>
            <a:noFill/>
          </a:ln>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Arrow 10">
            <a:extLst>
              <a:ext uri="{FF2B5EF4-FFF2-40B4-BE49-F238E27FC236}">
                <a16:creationId xmlns:a16="http://schemas.microsoft.com/office/drawing/2014/main" id="{80E20A32-F441-A0F4-AEDD-6B3EE5CE98C4}"/>
              </a:ext>
            </a:extLst>
          </p:cNvPr>
          <p:cNvSpPr/>
          <p:nvPr/>
        </p:nvSpPr>
        <p:spPr>
          <a:xfrm rot="20507801">
            <a:off x="5779749" y="2989719"/>
            <a:ext cx="1017483" cy="569730"/>
          </a:xfrm>
          <a:prstGeom prst="leftArrow">
            <a:avLst/>
          </a:prstGeom>
          <a:solidFill>
            <a:srgbClr val="CC00FF"/>
          </a:solidFill>
          <a:ln>
            <a:noFill/>
          </a:ln>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63B8020-699D-5696-3A4E-5CCC76B158B8}"/>
              </a:ext>
            </a:extLst>
          </p:cNvPr>
          <p:cNvSpPr txBox="1"/>
          <p:nvPr/>
        </p:nvSpPr>
        <p:spPr>
          <a:xfrm>
            <a:off x="7294511" y="756462"/>
            <a:ext cx="3204938" cy="646331"/>
          </a:xfrm>
          <a:prstGeom prst="rect">
            <a:avLst/>
          </a:prstGeom>
          <a:noFill/>
        </p:spPr>
        <p:txBody>
          <a:bodyPr wrap="square">
            <a:spAutoFit/>
          </a:bodyPr>
          <a:lstStyle/>
          <a:p>
            <a:r>
              <a:rPr lang="en-US" sz="1200" dirty="0">
                <a:solidFill>
                  <a:schemeClr val="accent3">
                    <a:lumMod val="60000"/>
                    <a:lumOff val="40000"/>
                  </a:schemeClr>
                </a:solidFill>
                <a:hlinkClick r:id="rId9">
                  <a:extLst>
                    <a:ext uri="{A12FA001-AC4F-418D-AE19-62706E023703}">
                      <ahyp:hlinkClr xmlns:ahyp="http://schemas.microsoft.com/office/drawing/2018/hyperlinkcolor" val="tx"/>
                    </a:ext>
                  </a:extLst>
                </a:hlinkClick>
              </a:rPr>
              <a:t>https://www.charlottenc.gov/Streets-and-Neighborhoods/Get-Involved/Neighborhood-Matching-Grants</a:t>
            </a:r>
            <a:r>
              <a:rPr lang="en-US" sz="1200" dirty="0">
                <a:solidFill>
                  <a:schemeClr val="accent3">
                    <a:lumMod val="60000"/>
                    <a:lumOff val="40000"/>
                  </a:schemeClr>
                </a:solidFill>
              </a:rPr>
              <a:t> </a:t>
            </a:r>
          </a:p>
        </p:txBody>
      </p:sp>
      <p:pic>
        <p:nvPicPr>
          <p:cNvPr id="22" name="Audio 21">
            <a:hlinkClick r:id="" action="ppaction://media"/>
            <a:extLst>
              <a:ext uri="{FF2B5EF4-FFF2-40B4-BE49-F238E27FC236}">
                <a16:creationId xmlns:a16="http://schemas.microsoft.com/office/drawing/2014/main" id="{C65A831A-7153-7B06-4387-F8C77EEE88D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4943954"/>
      </p:ext>
    </p:extLst>
  </p:cSld>
  <p:clrMapOvr>
    <a:masterClrMapping/>
  </p:clrMapOvr>
  <mc:AlternateContent xmlns:mc="http://schemas.openxmlformats.org/markup-compatibility/2006" xmlns:p14="http://schemas.microsoft.com/office/powerpoint/2010/main">
    <mc:Choice Requires="p14">
      <p:transition spd="slow" p14:dur="2000" advTm="61560"/>
    </mc:Choice>
    <mc:Fallback xmlns="">
      <p:transition spd="slow" advTm="61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292871" y="769597"/>
            <a:ext cx="3726886" cy="5784185"/>
          </a:xfrm>
        </p:spPr>
        <p:txBody>
          <a:bodyPr>
            <a:normAutofit fontScale="47500" lnSpcReduction="20000"/>
          </a:bodyPr>
          <a:lstStyle/>
          <a:p>
            <a:pPr marL="82296" indent="0">
              <a:buNone/>
              <a:defRPr/>
            </a:pPr>
            <a:r>
              <a:rPr lang="en-US" sz="4200" dirty="0">
                <a:latin typeface="Calibri" panose="020F0502020204030204" pitchFamily="34" charset="0"/>
              </a:rPr>
              <a:t>Project Details</a:t>
            </a:r>
          </a:p>
          <a:p>
            <a:pPr marL="425196">
              <a:lnSpc>
                <a:spcPct val="150000"/>
              </a:lnSpc>
              <a:buSzPct val="80000"/>
              <a:defRPr/>
            </a:pPr>
            <a:r>
              <a:rPr lang="en-US" sz="2600" dirty="0">
                <a:latin typeface="+mn-lt"/>
                <a:ea typeface="Cambria" panose="02040503050406030204" pitchFamily="18" charset="0"/>
                <a:cs typeface="+mn-cs"/>
              </a:rPr>
              <a:t>Project name &amp; overview</a:t>
            </a:r>
          </a:p>
          <a:p>
            <a:pPr marL="425196">
              <a:lnSpc>
                <a:spcPct val="150000"/>
              </a:lnSpc>
              <a:buSzPct val="80000"/>
              <a:defRPr/>
            </a:pPr>
            <a:r>
              <a:rPr lang="en-US" sz="2600" dirty="0">
                <a:latin typeface="+mn-lt"/>
                <a:ea typeface="Cambria" panose="02040503050406030204" pitchFamily="18" charset="0"/>
                <a:cs typeface="+mn-cs"/>
              </a:rPr>
              <a:t>Organization details</a:t>
            </a:r>
          </a:p>
          <a:p>
            <a:pPr marL="425196">
              <a:lnSpc>
                <a:spcPct val="150000"/>
              </a:lnSpc>
              <a:buSzPct val="80000"/>
              <a:defRPr/>
            </a:pPr>
            <a:r>
              <a:rPr lang="en-US" sz="2600" dirty="0">
                <a:latin typeface="+mn-lt"/>
                <a:ea typeface="Cambria" panose="02040503050406030204" pitchFamily="18" charset="0"/>
                <a:cs typeface="+mn-cs"/>
              </a:rPr>
              <a:t>Project details</a:t>
            </a:r>
          </a:p>
          <a:p>
            <a:pPr marL="825246" lvl="1">
              <a:lnSpc>
                <a:spcPct val="150000"/>
              </a:lnSpc>
              <a:buSzPct val="80000"/>
              <a:defRPr/>
            </a:pPr>
            <a:r>
              <a:rPr lang="en-US" sz="2600" dirty="0">
                <a:latin typeface="+mn-lt"/>
              </a:rPr>
              <a:t>Neighborhood participation</a:t>
            </a:r>
          </a:p>
          <a:p>
            <a:pPr marL="825246" lvl="1">
              <a:lnSpc>
                <a:spcPct val="150000"/>
              </a:lnSpc>
              <a:buSzPct val="80000"/>
              <a:defRPr/>
            </a:pPr>
            <a:r>
              <a:rPr lang="en-US" sz="2600" dirty="0">
                <a:latin typeface="+mn-lt"/>
              </a:rPr>
              <a:t>Project evaluation</a:t>
            </a:r>
          </a:p>
          <a:p>
            <a:pPr marL="825246" lvl="1">
              <a:lnSpc>
                <a:spcPct val="150000"/>
              </a:lnSpc>
              <a:buSzPct val="80000"/>
              <a:defRPr/>
            </a:pPr>
            <a:r>
              <a:rPr lang="en-US" sz="2600" dirty="0">
                <a:latin typeface="+mn-lt"/>
              </a:rPr>
              <a:t>Sustainability</a:t>
            </a:r>
          </a:p>
          <a:p>
            <a:pPr marL="825246" lvl="1">
              <a:lnSpc>
                <a:spcPct val="150000"/>
              </a:lnSpc>
              <a:buSzPct val="80000"/>
              <a:defRPr/>
            </a:pPr>
            <a:r>
              <a:rPr lang="en-US" sz="2600" dirty="0">
                <a:latin typeface="+mn-lt"/>
              </a:rPr>
              <a:t>Marketing &amp; promotions</a:t>
            </a:r>
          </a:p>
          <a:p>
            <a:pPr marL="425196">
              <a:lnSpc>
                <a:spcPct val="150000"/>
              </a:lnSpc>
              <a:buSzPct val="80000"/>
              <a:defRPr/>
            </a:pPr>
            <a:r>
              <a:rPr lang="en-US" sz="2600" dirty="0">
                <a:latin typeface="+mn-lt"/>
                <a:ea typeface="Cambria" panose="02040503050406030204" pitchFamily="18" charset="0"/>
                <a:cs typeface="+mn-cs"/>
              </a:rPr>
              <a:t>Required worksheets</a:t>
            </a:r>
          </a:p>
          <a:p>
            <a:pPr marL="825246" lvl="1">
              <a:lnSpc>
                <a:spcPct val="150000"/>
              </a:lnSpc>
              <a:buSzPct val="80000"/>
              <a:defRPr/>
            </a:pPr>
            <a:r>
              <a:rPr lang="en-US" sz="2600" dirty="0">
                <a:latin typeface="+mn-lt"/>
              </a:rPr>
              <a:t>Budget &amp; volunteer pledges</a:t>
            </a:r>
          </a:p>
          <a:p>
            <a:pPr marL="425196">
              <a:lnSpc>
                <a:spcPct val="150000"/>
              </a:lnSpc>
              <a:buSzPct val="80000"/>
              <a:defRPr/>
            </a:pPr>
            <a:r>
              <a:rPr lang="en-US" sz="2600" dirty="0">
                <a:latin typeface="+mn-lt"/>
                <a:ea typeface="Cambria" panose="02040503050406030204" pitchFamily="18" charset="0"/>
                <a:cs typeface="+mn-cs"/>
              </a:rPr>
              <a:t>Supporting info</a:t>
            </a:r>
          </a:p>
          <a:p>
            <a:pPr marL="825246" lvl="1">
              <a:lnSpc>
                <a:spcPct val="150000"/>
              </a:lnSpc>
              <a:buSzPct val="80000"/>
              <a:defRPr/>
            </a:pPr>
            <a:r>
              <a:rPr lang="en-US" sz="2600" dirty="0">
                <a:latin typeface="+mn-lt"/>
              </a:rPr>
              <a:t>Before photos</a:t>
            </a:r>
          </a:p>
          <a:p>
            <a:pPr marL="825246" lvl="1">
              <a:lnSpc>
                <a:spcPct val="150000"/>
              </a:lnSpc>
              <a:buSzPct val="80000"/>
              <a:defRPr/>
            </a:pPr>
            <a:r>
              <a:rPr lang="en-US" sz="2600" dirty="0">
                <a:latin typeface="+mn-lt"/>
              </a:rPr>
              <a:t>Cost estimates</a:t>
            </a:r>
          </a:p>
          <a:p>
            <a:pPr marL="825246" lvl="1">
              <a:lnSpc>
                <a:spcPct val="150000"/>
              </a:lnSpc>
              <a:buSzPct val="80000"/>
              <a:defRPr/>
            </a:pPr>
            <a:r>
              <a:rPr lang="en-US" sz="2600" dirty="0">
                <a:latin typeface="+mn-lt"/>
              </a:rPr>
              <a:t>Owner Permission</a:t>
            </a:r>
          </a:p>
          <a:p>
            <a:pPr marL="825246" lvl="1">
              <a:lnSpc>
                <a:spcPct val="150000"/>
              </a:lnSpc>
              <a:buSzPct val="80000"/>
              <a:defRPr/>
            </a:pPr>
            <a:r>
              <a:rPr lang="en-US" sz="2600" dirty="0">
                <a:latin typeface="+mn-lt"/>
              </a:rPr>
              <a:t>Design sketches, location list</a:t>
            </a:r>
          </a:p>
          <a:p>
            <a:pPr marL="825246" lvl="1">
              <a:lnSpc>
                <a:spcPct val="150000"/>
              </a:lnSpc>
              <a:buSzPct val="80000"/>
              <a:defRPr/>
            </a:pPr>
            <a:r>
              <a:rPr lang="en-US" sz="2600" dirty="0">
                <a:latin typeface="+mn-lt"/>
              </a:rPr>
              <a:t>Etc.</a:t>
            </a:r>
          </a:p>
          <a:p>
            <a:pPr marL="461963" lvl="1" indent="-401638">
              <a:lnSpc>
                <a:spcPct val="150000"/>
              </a:lnSpc>
              <a:buSzPct val="80000"/>
              <a:defRPr/>
            </a:pPr>
            <a:r>
              <a:rPr lang="en-US" sz="2600" dirty="0">
                <a:latin typeface="+mn-lt"/>
              </a:rPr>
              <a:t>Invite others to work with you on the application using Collaborate</a:t>
            </a:r>
          </a:p>
        </p:txBody>
      </p:sp>
      <p:sp>
        <p:nvSpPr>
          <p:cNvPr id="6" name="Rectangle 2"/>
          <p:cNvSpPr txBox="1">
            <a:spLocks noChangeArrowheads="1"/>
          </p:cNvSpPr>
          <p:nvPr/>
        </p:nvSpPr>
        <p:spPr>
          <a:xfrm>
            <a:off x="3182984" y="50490"/>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400" b="1" dirty="0">
                <a:ln w="19050">
                  <a:noFill/>
                </a:ln>
                <a:solidFill>
                  <a:schemeClr val="tx2"/>
                </a:solidFill>
                <a:ea typeface="Open Sans Extrabold" panose="020B0906030804020204" pitchFamily="34" charset="0"/>
                <a:cs typeface="Open Sans Extrabold" panose="020B0906030804020204" pitchFamily="34" charset="0"/>
              </a:rPr>
              <a:t>Online Application</a:t>
            </a:r>
          </a:p>
        </p:txBody>
      </p:sp>
      <p:pic>
        <p:nvPicPr>
          <p:cNvPr id="3" name="Picture 2">
            <a:extLst>
              <a:ext uri="{FF2B5EF4-FFF2-40B4-BE49-F238E27FC236}">
                <a16:creationId xmlns:a16="http://schemas.microsoft.com/office/drawing/2014/main" id="{94488007-C1E6-43E3-984C-5F51C0663708}"/>
              </a:ext>
            </a:extLst>
          </p:cNvPr>
          <p:cNvPicPr>
            <a:picLocks noChangeAspect="1"/>
          </p:cNvPicPr>
          <p:nvPr/>
        </p:nvPicPr>
        <p:blipFill rotWithShape="1">
          <a:blip r:embed="rId5"/>
          <a:srcRect t="11111" b="42575"/>
          <a:stretch/>
        </p:blipFill>
        <p:spPr>
          <a:xfrm>
            <a:off x="5490926" y="1208896"/>
            <a:ext cx="5279314" cy="3782308"/>
          </a:xfrm>
          <a:prstGeom prst="rect">
            <a:avLst/>
          </a:prstGeom>
        </p:spPr>
      </p:pic>
      <p:sp>
        <p:nvSpPr>
          <p:cNvPr id="9" name="Left Arrow 10">
            <a:extLst>
              <a:ext uri="{FF2B5EF4-FFF2-40B4-BE49-F238E27FC236}">
                <a16:creationId xmlns:a16="http://schemas.microsoft.com/office/drawing/2014/main" id="{04DC2738-2D0A-4887-8C86-00A6C4B09158}"/>
              </a:ext>
            </a:extLst>
          </p:cNvPr>
          <p:cNvSpPr/>
          <p:nvPr/>
        </p:nvSpPr>
        <p:spPr>
          <a:xfrm rot="10800000">
            <a:off x="8632372" y="1600256"/>
            <a:ext cx="1017483" cy="569730"/>
          </a:xfrm>
          <a:prstGeom prst="leftArrow">
            <a:avLst/>
          </a:prstGeom>
          <a:solidFill>
            <a:srgbClr val="CC00FF"/>
          </a:solidFill>
          <a:ln>
            <a:noFill/>
          </a:ln>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C87411-FC3C-492C-95F5-E2D06BA556ED}"/>
              </a:ext>
            </a:extLst>
          </p:cNvPr>
          <p:cNvPicPr>
            <a:picLocks noChangeAspect="1"/>
          </p:cNvPicPr>
          <p:nvPr/>
        </p:nvPicPr>
        <p:blipFill>
          <a:blip r:embed="rId6"/>
          <a:stretch>
            <a:fillRect/>
          </a:stretch>
        </p:blipFill>
        <p:spPr>
          <a:xfrm>
            <a:off x="5949492" y="5212989"/>
            <a:ext cx="4404742" cy="1188823"/>
          </a:xfrm>
          <a:prstGeom prst="rect">
            <a:avLst/>
          </a:prstGeom>
        </p:spPr>
      </p:pic>
      <p:pic>
        <p:nvPicPr>
          <p:cNvPr id="8" name="Picture 7">
            <a:extLst>
              <a:ext uri="{FF2B5EF4-FFF2-40B4-BE49-F238E27FC236}">
                <a16:creationId xmlns:a16="http://schemas.microsoft.com/office/drawing/2014/main" id="{A262DA21-86C8-4F4F-B04D-5B0FE8A3658C}"/>
              </a:ext>
            </a:extLst>
          </p:cNvPr>
          <p:cNvPicPr>
            <a:picLocks noChangeAspect="1"/>
          </p:cNvPicPr>
          <p:nvPr/>
        </p:nvPicPr>
        <p:blipFill>
          <a:blip r:embed="rId7"/>
          <a:stretch>
            <a:fillRect/>
          </a:stretch>
        </p:blipFill>
        <p:spPr>
          <a:xfrm rot="5400000">
            <a:off x="8110800" y="5581829"/>
            <a:ext cx="804742" cy="1255885"/>
          </a:xfrm>
          <a:prstGeom prst="rect">
            <a:avLst/>
          </a:prstGeom>
        </p:spPr>
      </p:pic>
      <p:pic>
        <p:nvPicPr>
          <p:cNvPr id="21" name="Audio 20">
            <a:hlinkClick r:id="" action="ppaction://media"/>
            <a:extLst>
              <a:ext uri="{FF2B5EF4-FFF2-40B4-BE49-F238E27FC236}">
                <a16:creationId xmlns:a16="http://schemas.microsoft.com/office/drawing/2014/main" id="{47EC5EE4-49C1-E190-2F39-2F37B5BEFD3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334398"/>
      </p:ext>
    </p:extLst>
  </p:cSld>
  <p:clrMapOvr>
    <a:masterClrMapping/>
  </p:clrMapOvr>
  <mc:AlternateContent xmlns:mc="http://schemas.openxmlformats.org/markup-compatibility/2006" xmlns:p14="http://schemas.microsoft.com/office/powerpoint/2010/main">
    <mc:Choice Requires="p14">
      <p:transition spd="slow" p14:dur="2000" advTm="30718"/>
    </mc:Choice>
    <mc:Fallback xmlns="">
      <p:transition spd="slow" advTm="30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41ACB-C53E-EFC6-89DB-D669726CABAC}"/>
              </a:ext>
            </a:extLst>
          </p:cNvPr>
          <p:cNvSpPr>
            <a:spLocks noGrp="1"/>
          </p:cNvSpPr>
          <p:nvPr>
            <p:ph type="sldNum" sz="quarter" idx="12"/>
          </p:nvPr>
        </p:nvSpPr>
        <p:spPr/>
        <p:txBody>
          <a:bodyPr/>
          <a:lstStyle/>
          <a:p>
            <a:fld id="{BF891440-8A38-4B35-B518-E5BA39D3850D}" type="slidenum">
              <a:rPr lang="en-US" smtClean="0"/>
              <a:pPr/>
              <a:t>4</a:t>
            </a:fld>
            <a:endParaRPr lang="en-US" dirty="0"/>
          </a:p>
        </p:txBody>
      </p:sp>
      <p:pic>
        <p:nvPicPr>
          <p:cNvPr id="27" name="Picture 26">
            <a:extLst>
              <a:ext uri="{FF2B5EF4-FFF2-40B4-BE49-F238E27FC236}">
                <a16:creationId xmlns:a16="http://schemas.microsoft.com/office/drawing/2014/main" id="{A091FF1F-A257-24DA-4D39-F7BEAF52D487}"/>
              </a:ext>
            </a:extLst>
          </p:cNvPr>
          <p:cNvPicPr>
            <a:picLocks noChangeAspect="1"/>
          </p:cNvPicPr>
          <p:nvPr/>
        </p:nvPicPr>
        <p:blipFill>
          <a:blip r:embed="rId5"/>
          <a:stretch>
            <a:fillRect/>
          </a:stretch>
        </p:blipFill>
        <p:spPr>
          <a:xfrm>
            <a:off x="571021" y="511360"/>
            <a:ext cx="7226838" cy="5492397"/>
          </a:xfrm>
          <a:prstGeom prst="rect">
            <a:avLst/>
          </a:prstGeom>
        </p:spPr>
      </p:pic>
      <p:pic>
        <p:nvPicPr>
          <p:cNvPr id="15" name="Audio 14">
            <a:hlinkClick r:id="" action="ppaction://media"/>
            <a:extLst>
              <a:ext uri="{FF2B5EF4-FFF2-40B4-BE49-F238E27FC236}">
                <a16:creationId xmlns:a16="http://schemas.microsoft.com/office/drawing/2014/main" id="{477DC8F0-3F85-FC4F-B72B-E141CBF7908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0075977"/>
      </p:ext>
    </p:extLst>
  </p:cSld>
  <p:clrMapOvr>
    <a:masterClrMapping/>
  </p:clrMapOvr>
  <mc:AlternateContent xmlns:mc="http://schemas.openxmlformats.org/markup-compatibility/2006" xmlns:p14="http://schemas.microsoft.com/office/powerpoint/2010/main">
    <mc:Choice Requires="p14">
      <p:transition spd="slow" p14:dur="2000" advTm="98954"/>
    </mc:Choice>
    <mc:Fallback xmlns="">
      <p:transition spd="slow" advTm="9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41ACB-C53E-EFC6-89DB-D669726CABAC}"/>
              </a:ext>
            </a:extLst>
          </p:cNvPr>
          <p:cNvSpPr>
            <a:spLocks noGrp="1"/>
          </p:cNvSpPr>
          <p:nvPr>
            <p:ph type="sldNum" sz="quarter" idx="12"/>
          </p:nvPr>
        </p:nvSpPr>
        <p:spPr/>
        <p:txBody>
          <a:bodyPr/>
          <a:lstStyle/>
          <a:p>
            <a:fld id="{BF891440-8A38-4B35-B518-E5BA39D3850D}" type="slidenum">
              <a:rPr lang="en-US" smtClean="0"/>
              <a:pPr/>
              <a:t>5</a:t>
            </a:fld>
            <a:endParaRPr lang="en-US" dirty="0"/>
          </a:p>
        </p:txBody>
      </p:sp>
      <p:pic>
        <p:nvPicPr>
          <p:cNvPr id="4" name="Picture 3">
            <a:extLst>
              <a:ext uri="{FF2B5EF4-FFF2-40B4-BE49-F238E27FC236}">
                <a16:creationId xmlns:a16="http://schemas.microsoft.com/office/drawing/2014/main" id="{CC552D77-56CF-EEDA-CA08-A8CF0BAB42F7}"/>
              </a:ext>
            </a:extLst>
          </p:cNvPr>
          <p:cNvPicPr>
            <a:picLocks noChangeAspect="1"/>
          </p:cNvPicPr>
          <p:nvPr/>
        </p:nvPicPr>
        <p:blipFill>
          <a:blip r:embed="rId5"/>
          <a:stretch>
            <a:fillRect/>
          </a:stretch>
        </p:blipFill>
        <p:spPr>
          <a:xfrm>
            <a:off x="646520" y="886985"/>
            <a:ext cx="9469171" cy="1905266"/>
          </a:xfrm>
          <a:prstGeom prst="rect">
            <a:avLst/>
          </a:prstGeom>
        </p:spPr>
      </p:pic>
      <p:sp>
        <p:nvSpPr>
          <p:cNvPr id="6" name="TextBox 5">
            <a:extLst>
              <a:ext uri="{FF2B5EF4-FFF2-40B4-BE49-F238E27FC236}">
                <a16:creationId xmlns:a16="http://schemas.microsoft.com/office/drawing/2014/main" id="{370D36CC-F2B4-CD7F-902B-2E951B7BD271}"/>
              </a:ext>
            </a:extLst>
          </p:cNvPr>
          <p:cNvSpPr txBox="1"/>
          <p:nvPr/>
        </p:nvSpPr>
        <p:spPr>
          <a:xfrm>
            <a:off x="1030778" y="3429000"/>
            <a:ext cx="6700058" cy="369332"/>
          </a:xfrm>
          <a:prstGeom prst="rect">
            <a:avLst/>
          </a:prstGeom>
          <a:solidFill>
            <a:srgbClr val="FFFF00"/>
          </a:solidFill>
        </p:spPr>
        <p:txBody>
          <a:bodyPr wrap="square" rtlCol="0">
            <a:spAutoFit/>
          </a:bodyPr>
          <a:lstStyle/>
          <a:p>
            <a:r>
              <a:rPr lang="en-US" dirty="0"/>
              <a:t>The code for 2024 online workshop attendance is: OL2024</a:t>
            </a:r>
          </a:p>
        </p:txBody>
      </p:sp>
      <p:sp>
        <p:nvSpPr>
          <p:cNvPr id="7" name="TextBox 6">
            <a:extLst>
              <a:ext uri="{FF2B5EF4-FFF2-40B4-BE49-F238E27FC236}">
                <a16:creationId xmlns:a16="http://schemas.microsoft.com/office/drawing/2014/main" id="{E02BEF2C-2615-E3A7-A800-522224E8948D}"/>
              </a:ext>
            </a:extLst>
          </p:cNvPr>
          <p:cNvSpPr txBox="1"/>
          <p:nvPr/>
        </p:nvSpPr>
        <p:spPr>
          <a:xfrm>
            <a:off x="1030777" y="4121498"/>
            <a:ext cx="6866313" cy="369332"/>
          </a:xfrm>
          <a:prstGeom prst="rect">
            <a:avLst/>
          </a:prstGeom>
          <a:noFill/>
        </p:spPr>
        <p:txBody>
          <a:bodyPr wrap="square" rtlCol="0">
            <a:spAutoFit/>
          </a:bodyPr>
          <a:lstStyle/>
          <a:p>
            <a:r>
              <a:rPr lang="en-US" dirty="0"/>
              <a:t>If you attended a live or scheduled Zoom workshop, enter that date. </a:t>
            </a:r>
          </a:p>
        </p:txBody>
      </p:sp>
      <p:pic>
        <p:nvPicPr>
          <p:cNvPr id="9" name="Audio 8">
            <a:hlinkClick r:id="" action="ppaction://media"/>
            <a:extLst>
              <a:ext uri="{FF2B5EF4-FFF2-40B4-BE49-F238E27FC236}">
                <a16:creationId xmlns:a16="http://schemas.microsoft.com/office/drawing/2014/main" id="{A10DE18F-298A-0926-E072-2F748D275F5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0276827"/>
      </p:ext>
    </p:extLst>
  </p:cSld>
  <p:clrMapOvr>
    <a:masterClrMapping/>
  </p:clrMapOvr>
  <mc:AlternateContent xmlns:mc="http://schemas.openxmlformats.org/markup-compatibility/2006" xmlns:p14="http://schemas.microsoft.com/office/powerpoint/2010/main">
    <mc:Choice Requires="p14">
      <p:transition spd="slow" p14:dur="2000" advTm="22333"/>
    </mc:Choice>
    <mc:Fallback xmlns="">
      <p:transition spd="slow" advTm="2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41ACB-C53E-EFC6-89DB-D669726CABAC}"/>
              </a:ext>
            </a:extLst>
          </p:cNvPr>
          <p:cNvSpPr>
            <a:spLocks noGrp="1"/>
          </p:cNvSpPr>
          <p:nvPr>
            <p:ph type="sldNum" sz="quarter" idx="12"/>
          </p:nvPr>
        </p:nvSpPr>
        <p:spPr/>
        <p:txBody>
          <a:bodyPr/>
          <a:lstStyle/>
          <a:p>
            <a:fld id="{BF891440-8A38-4B35-B518-E5BA39D3850D}" type="slidenum">
              <a:rPr lang="en-US" smtClean="0"/>
              <a:pPr/>
              <a:t>6</a:t>
            </a:fld>
            <a:endParaRPr lang="en-US" dirty="0"/>
          </a:p>
        </p:txBody>
      </p:sp>
      <p:pic>
        <p:nvPicPr>
          <p:cNvPr id="12" name="Picture 11">
            <a:extLst>
              <a:ext uri="{FF2B5EF4-FFF2-40B4-BE49-F238E27FC236}">
                <a16:creationId xmlns:a16="http://schemas.microsoft.com/office/drawing/2014/main" id="{AF750FEA-2809-37B7-3800-35C3243D959A}"/>
              </a:ext>
            </a:extLst>
          </p:cNvPr>
          <p:cNvPicPr>
            <a:picLocks noChangeAspect="1"/>
          </p:cNvPicPr>
          <p:nvPr/>
        </p:nvPicPr>
        <p:blipFill>
          <a:blip r:embed="rId5"/>
          <a:stretch>
            <a:fillRect/>
          </a:stretch>
        </p:blipFill>
        <p:spPr>
          <a:xfrm>
            <a:off x="563244" y="3429000"/>
            <a:ext cx="7382577" cy="2880245"/>
          </a:xfrm>
          <a:prstGeom prst="rect">
            <a:avLst/>
          </a:prstGeom>
        </p:spPr>
      </p:pic>
      <p:pic>
        <p:nvPicPr>
          <p:cNvPr id="14" name="Picture 13">
            <a:extLst>
              <a:ext uri="{FF2B5EF4-FFF2-40B4-BE49-F238E27FC236}">
                <a16:creationId xmlns:a16="http://schemas.microsoft.com/office/drawing/2014/main" id="{561D78E7-9142-B098-31F3-D272B7AA7D93}"/>
              </a:ext>
            </a:extLst>
          </p:cNvPr>
          <p:cNvPicPr>
            <a:picLocks noChangeAspect="1"/>
          </p:cNvPicPr>
          <p:nvPr/>
        </p:nvPicPr>
        <p:blipFill>
          <a:blip r:embed="rId6"/>
          <a:stretch>
            <a:fillRect/>
          </a:stretch>
        </p:blipFill>
        <p:spPr>
          <a:xfrm>
            <a:off x="413253" y="445276"/>
            <a:ext cx="7454000" cy="2983724"/>
          </a:xfrm>
          <a:prstGeom prst="rect">
            <a:avLst/>
          </a:prstGeom>
        </p:spPr>
      </p:pic>
      <p:pic>
        <p:nvPicPr>
          <p:cNvPr id="5" name="Audio 4">
            <a:hlinkClick r:id="" action="ppaction://media"/>
            <a:extLst>
              <a:ext uri="{FF2B5EF4-FFF2-40B4-BE49-F238E27FC236}">
                <a16:creationId xmlns:a16="http://schemas.microsoft.com/office/drawing/2014/main" id="{704B492A-122B-37AB-4F2B-15450E8BA46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69706949"/>
      </p:ext>
    </p:extLst>
  </p:cSld>
  <p:clrMapOvr>
    <a:masterClrMapping/>
  </p:clrMapOvr>
  <mc:AlternateContent xmlns:mc="http://schemas.openxmlformats.org/markup-compatibility/2006" xmlns:p14="http://schemas.microsoft.com/office/powerpoint/2010/main">
    <mc:Choice Requires="p14">
      <p:transition spd="slow" p14:dur="2000" advTm="106531"/>
    </mc:Choice>
    <mc:Fallback xmlns="">
      <p:transition spd="slow" advTm="106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41ACB-C53E-EFC6-89DB-D669726CABAC}"/>
              </a:ext>
            </a:extLst>
          </p:cNvPr>
          <p:cNvSpPr>
            <a:spLocks noGrp="1"/>
          </p:cNvSpPr>
          <p:nvPr>
            <p:ph type="sldNum" sz="quarter" idx="12"/>
          </p:nvPr>
        </p:nvSpPr>
        <p:spPr/>
        <p:txBody>
          <a:bodyPr/>
          <a:lstStyle/>
          <a:p>
            <a:fld id="{BF891440-8A38-4B35-B518-E5BA39D3850D}" type="slidenum">
              <a:rPr lang="en-US" smtClean="0"/>
              <a:pPr/>
              <a:t>7</a:t>
            </a:fld>
            <a:endParaRPr lang="en-US" dirty="0"/>
          </a:p>
        </p:txBody>
      </p:sp>
      <p:pic>
        <p:nvPicPr>
          <p:cNvPr id="6" name="Picture 5">
            <a:extLst>
              <a:ext uri="{FF2B5EF4-FFF2-40B4-BE49-F238E27FC236}">
                <a16:creationId xmlns:a16="http://schemas.microsoft.com/office/drawing/2014/main" id="{18AF3009-D4DD-2CD8-B076-BEF572522216}"/>
              </a:ext>
            </a:extLst>
          </p:cNvPr>
          <p:cNvPicPr>
            <a:picLocks noChangeAspect="1"/>
          </p:cNvPicPr>
          <p:nvPr/>
        </p:nvPicPr>
        <p:blipFill>
          <a:blip r:embed="rId5"/>
          <a:stretch>
            <a:fillRect/>
          </a:stretch>
        </p:blipFill>
        <p:spPr>
          <a:xfrm>
            <a:off x="262455" y="240010"/>
            <a:ext cx="6901606" cy="554073"/>
          </a:xfrm>
          <a:prstGeom prst="rect">
            <a:avLst/>
          </a:prstGeom>
        </p:spPr>
      </p:pic>
      <p:pic>
        <p:nvPicPr>
          <p:cNvPr id="8" name="Picture 7">
            <a:extLst>
              <a:ext uri="{FF2B5EF4-FFF2-40B4-BE49-F238E27FC236}">
                <a16:creationId xmlns:a16="http://schemas.microsoft.com/office/drawing/2014/main" id="{8C5B76DA-3CCE-FD67-585D-B3809EDC0FDE}"/>
              </a:ext>
            </a:extLst>
          </p:cNvPr>
          <p:cNvPicPr>
            <a:picLocks noChangeAspect="1"/>
          </p:cNvPicPr>
          <p:nvPr/>
        </p:nvPicPr>
        <p:blipFill>
          <a:blip r:embed="rId6"/>
          <a:stretch>
            <a:fillRect/>
          </a:stretch>
        </p:blipFill>
        <p:spPr>
          <a:xfrm>
            <a:off x="262455" y="1162366"/>
            <a:ext cx="8522990" cy="3000560"/>
          </a:xfrm>
          <a:prstGeom prst="rect">
            <a:avLst/>
          </a:prstGeom>
        </p:spPr>
      </p:pic>
      <p:pic>
        <p:nvPicPr>
          <p:cNvPr id="4" name="Picture 3">
            <a:extLst>
              <a:ext uri="{FF2B5EF4-FFF2-40B4-BE49-F238E27FC236}">
                <a16:creationId xmlns:a16="http://schemas.microsoft.com/office/drawing/2014/main" id="{1AB47285-C974-1684-9481-C1AAD712D9C2}"/>
              </a:ext>
            </a:extLst>
          </p:cNvPr>
          <p:cNvPicPr>
            <a:picLocks noChangeAspect="1"/>
          </p:cNvPicPr>
          <p:nvPr/>
        </p:nvPicPr>
        <p:blipFill>
          <a:blip r:embed="rId7"/>
          <a:stretch>
            <a:fillRect/>
          </a:stretch>
        </p:blipFill>
        <p:spPr>
          <a:xfrm>
            <a:off x="382243" y="4289362"/>
            <a:ext cx="7734495" cy="1406272"/>
          </a:xfrm>
          <a:prstGeom prst="rect">
            <a:avLst/>
          </a:prstGeom>
        </p:spPr>
      </p:pic>
      <p:pic>
        <p:nvPicPr>
          <p:cNvPr id="13" name="Audio 12">
            <a:hlinkClick r:id="" action="ppaction://media"/>
            <a:extLst>
              <a:ext uri="{FF2B5EF4-FFF2-40B4-BE49-F238E27FC236}">
                <a16:creationId xmlns:a16="http://schemas.microsoft.com/office/drawing/2014/main" id="{FF311595-16D0-9C53-8268-46D216A1A10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6667316"/>
      </p:ext>
    </p:extLst>
  </p:cSld>
  <p:clrMapOvr>
    <a:masterClrMapping/>
  </p:clrMapOvr>
  <mc:AlternateContent xmlns:mc="http://schemas.openxmlformats.org/markup-compatibility/2006" xmlns:p14="http://schemas.microsoft.com/office/powerpoint/2010/main">
    <mc:Choice Requires="p14">
      <p:transition spd="slow" p14:dur="2000" advTm="252918"/>
    </mc:Choice>
    <mc:Fallback xmlns="">
      <p:transition spd="slow" advTm="252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41ACB-C53E-EFC6-89DB-D669726CABAC}"/>
              </a:ext>
            </a:extLst>
          </p:cNvPr>
          <p:cNvSpPr>
            <a:spLocks noGrp="1"/>
          </p:cNvSpPr>
          <p:nvPr>
            <p:ph type="sldNum" sz="quarter" idx="12"/>
          </p:nvPr>
        </p:nvSpPr>
        <p:spPr/>
        <p:txBody>
          <a:bodyPr/>
          <a:lstStyle/>
          <a:p>
            <a:fld id="{BF891440-8A38-4B35-B518-E5BA39D3850D}" type="slidenum">
              <a:rPr lang="en-US" smtClean="0"/>
              <a:pPr/>
              <a:t>8</a:t>
            </a:fld>
            <a:endParaRPr lang="en-US" dirty="0"/>
          </a:p>
        </p:txBody>
      </p:sp>
      <p:pic>
        <p:nvPicPr>
          <p:cNvPr id="4" name="Picture 3">
            <a:extLst>
              <a:ext uri="{FF2B5EF4-FFF2-40B4-BE49-F238E27FC236}">
                <a16:creationId xmlns:a16="http://schemas.microsoft.com/office/drawing/2014/main" id="{CA43AAD9-D553-774D-0006-0451874630F8}"/>
              </a:ext>
            </a:extLst>
          </p:cNvPr>
          <p:cNvPicPr>
            <a:picLocks noChangeAspect="1"/>
          </p:cNvPicPr>
          <p:nvPr/>
        </p:nvPicPr>
        <p:blipFill>
          <a:blip r:embed="rId5"/>
          <a:stretch>
            <a:fillRect/>
          </a:stretch>
        </p:blipFill>
        <p:spPr>
          <a:xfrm>
            <a:off x="472048" y="516735"/>
            <a:ext cx="9141971" cy="4015507"/>
          </a:xfrm>
          <a:prstGeom prst="rect">
            <a:avLst/>
          </a:prstGeom>
        </p:spPr>
      </p:pic>
      <p:pic>
        <p:nvPicPr>
          <p:cNvPr id="9" name="Audio 8">
            <a:hlinkClick r:id="" action="ppaction://media"/>
            <a:extLst>
              <a:ext uri="{FF2B5EF4-FFF2-40B4-BE49-F238E27FC236}">
                <a16:creationId xmlns:a16="http://schemas.microsoft.com/office/drawing/2014/main" id="{2A586FA7-4D9E-FA0D-1124-3C2900625E1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2809177"/>
      </p:ext>
    </p:extLst>
  </p:cSld>
  <p:clrMapOvr>
    <a:masterClrMapping/>
  </p:clrMapOvr>
  <mc:AlternateContent xmlns:mc="http://schemas.openxmlformats.org/markup-compatibility/2006" xmlns:p14="http://schemas.microsoft.com/office/powerpoint/2010/main">
    <mc:Choice Requires="p14">
      <p:transition spd="slow" p14:dur="2000" advTm="93252"/>
    </mc:Choice>
    <mc:Fallback xmlns="">
      <p:transition spd="slow" advTm="9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41ACB-C53E-EFC6-89DB-D669726CABAC}"/>
              </a:ext>
            </a:extLst>
          </p:cNvPr>
          <p:cNvSpPr>
            <a:spLocks noGrp="1"/>
          </p:cNvSpPr>
          <p:nvPr>
            <p:ph type="sldNum" sz="quarter" idx="12"/>
          </p:nvPr>
        </p:nvSpPr>
        <p:spPr/>
        <p:txBody>
          <a:bodyPr/>
          <a:lstStyle/>
          <a:p>
            <a:fld id="{BF891440-8A38-4B35-B518-E5BA39D3850D}" type="slidenum">
              <a:rPr lang="en-US" smtClean="0"/>
              <a:pPr/>
              <a:t>9</a:t>
            </a:fld>
            <a:endParaRPr lang="en-US" dirty="0"/>
          </a:p>
        </p:txBody>
      </p:sp>
      <p:pic>
        <p:nvPicPr>
          <p:cNvPr id="7" name="Picture 6">
            <a:extLst>
              <a:ext uri="{FF2B5EF4-FFF2-40B4-BE49-F238E27FC236}">
                <a16:creationId xmlns:a16="http://schemas.microsoft.com/office/drawing/2014/main" id="{93108EF9-DC52-6F68-ECB5-342643D167A0}"/>
              </a:ext>
            </a:extLst>
          </p:cNvPr>
          <p:cNvPicPr>
            <a:picLocks noChangeAspect="1"/>
          </p:cNvPicPr>
          <p:nvPr/>
        </p:nvPicPr>
        <p:blipFill>
          <a:blip r:embed="rId5"/>
          <a:stretch>
            <a:fillRect/>
          </a:stretch>
        </p:blipFill>
        <p:spPr>
          <a:xfrm>
            <a:off x="467953" y="533224"/>
            <a:ext cx="9231143" cy="4521376"/>
          </a:xfrm>
          <a:prstGeom prst="rect">
            <a:avLst/>
          </a:prstGeom>
        </p:spPr>
      </p:pic>
      <p:pic>
        <p:nvPicPr>
          <p:cNvPr id="5" name="Audio 4">
            <a:hlinkClick r:id="" action="ppaction://media"/>
            <a:extLst>
              <a:ext uri="{FF2B5EF4-FFF2-40B4-BE49-F238E27FC236}">
                <a16:creationId xmlns:a16="http://schemas.microsoft.com/office/drawing/2014/main" id="{A6D68DC6-8861-1711-CDA7-D0D205CB925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61683499"/>
      </p:ext>
    </p:extLst>
  </p:cSld>
  <p:clrMapOvr>
    <a:masterClrMapping/>
  </p:clrMapOvr>
  <mc:AlternateContent xmlns:mc="http://schemas.openxmlformats.org/markup-compatibility/2006" xmlns:p14="http://schemas.microsoft.com/office/powerpoint/2010/main">
    <mc:Choice Requires="p14">
      <p:transition spd="slow" p14:dur="2000" advTm="132890"/>
    </mc:Choice>
    <mc:Fallback xmlns="">
      <p:transition spd="slow" advTm="13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ity of Charlotte 1">
      <a:dk1>
        <a:srgbClr val="000000"/>
      </a:dk1>
      <a:lt1>
        <a:srgbClr val="FFFFFF"/>
      </a:lt1>
      <a:dk2>
        <a:srgbClr val="24824B"/>
      </a:dk2>
      <a:lt2>
        <a:srgbClr val="D8D8D8"/>
      </a:lt2>
      <a:accent1>
        <a:srgbClr val="24824B"/>
      </a:accent1>
      <a:accent2>
        <a:srgbClr val="6FBE44"/>
      </a:accent2>
      <a:accent3>
        <a:srgbClr val="24824B"/>
      </a:accent3>
      <a:accent4>
        <a:srgbClr val="6C6C6C"/>
      </a:accent4>
      <a:accent5>
        <a:srgbClr val="AAD88F"/>
      </a:accent5>
      <a:accent6>
        <a:srgbClr val="BFBFBF"/>
      </a:accent6>
      <a:hlink>
        <a:srgbClr val="FFFFFF"/>
      </a:hlink>
      <a:folHlink>
        <a:srgbClr val="6FBE44"/>
      </a:folHlink>
    </a:clrScheme>
    <a:fontScheme name="Custom 1">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C_Powerpoint-template_12-21_ADA" id="{3F93AE73-7BA6-4B6D-9369-0168C91ABF18}" vid="{9BD53B26-8781-41C2-81EC-CF70E4C67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5D26EFACC9404EBAEF0947F7F57182" ma:contentTypeVersion="1" ma:contentTypeDescription="Create a new document." ma:contentTypeScope="" ma:versionID="9e65708b481d3cf1ef9f77c27788bbcb">
  <xsd:schema xmlns:xsd="http://www.w3.org/2001/XMLSchema" xmlns:xs="http://www.w3.org/2001/XMLSchema" xmlns:p="http://schemas.microsoft.com/office/2006/metadata/properties" xmlns:ns1="http://schemas.microsoft.com/sharepoint/v3" targetNamespace="http://schemas.microsoft.com/office/2006/metadata/properties" ma:root="true" ma:fieldsID="ded79842d4747cc85621c7c303666ab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80F3CB-16E9-4891-9B78-82FDED57AE98}">
  <ds:schemaRefs>
    <ds:schemaRef ds:uri="http://schemas.microsoft.com/sharepoint/v3/contenttype/forms"/>
  </ds:schemaRefs>
</ds:datastoreItem>
</file>

<file path=customXml/itemProps2.xml><?xml version="1.0" encoding="utf-8"?>
<ds:datastoreItem xmlns:ds="http://schemas.openxmlformats.org/officeDocument/2006/customXml" ds:itemID="{6A17BE71-598A-498C-9E83-597638785DC7}">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2D8B889C-A146-4FE5-BD52-20B31D180F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CoC_Powerpoint-template_2023 (2)</Template>
  <TotalTime>6858</TotalTime>
  <Words>2042</Words>
  <Application>Microsoft Office PowerPoint</Application>
  <PresentationFormat>Widescreen</PresentationFormat>
  <Paragraphs>183</Paragraphs>
  <Slides>12</Slides>
  <Notes>12</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Wingdings</vt:lpstr>
      <vt:lpstr>Century Gothic</vt:lpstr>
      <vt:lpstr>Open Sans</vt:lpstr>
      <vt:lpstr>Arial</vt:lpstr>
      <vt:lpstr>Cambria</vt:lpstr>
      <vt:lpstr>Proxima Nova Black</vt:lpstr>
      <vt:lpstr>Arial Narrow</vt:lpstr>
      <vt:lpstr>Calibri</vt:lpstr>
      <vt:lpstr>Office Theme</vt:lpstr>
      <vt:lpstr>Neighborhood Matching Grants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Neighborhood Matching Grants</dc:title>
  <dc:creator>Clare, Jackie</dc:creator>
  <cp:lastModifiedBy>Clare, Jackie</cp:lastModifiedBy>
  <cp:revision>38</cp:revision>
  <cp:lastPrinted>2024-04-22T21:00:39Z</cp:lastPrinted>
  <dcterms:created xsi:type="dcterms:W3CDTF">2024-04-02T14:05:37Z</dcterms:created>
  <dcterms:modified xsi:type="dcterms:W3CDTF">2024-05-21T16:15:59Z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0x0101005D5D26EFACC9404EBAEF0947F7F57182</vt:lpwstr>
  </property>
</Properties>
</file>