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16"/>
  </p:notesMasterIdLst>
  <p:handoutMasterIdLst>
    <p:handoutMasterId r:id="rId17"/>
  </p:handoutMasterIdLst>
  <p:sldIdLst>
    <p:sldId id="256" r:id="rId5"/>
    <p:sldId id="336" r:id="rId6"/>
    <p:sldId id="347" r:id="rId7"/>
    <p:sldId id="260" r:id="rId8"/>
    <p:sldId id="264" r:id="rId9"/>
    <p:sldId id="265" r:id="rId10"/>
    <p:sldId id="345" r:id="rId11"/>
    <p:sldId id="320" r:id="rId12"/>
    <p:sldId id="321" r:id="rId13"/>
    <p:sldId id="334" r:id="rId14"/>
    <p:sldId id="346" r:id="rId15"/>
  </p:sldIdLst>
  <p:sldSz cx="12192000" cy="6858000"/>
  <p:notesSz cx="7010400" cy="9296400"/>
  <p:embeddedFontLst>
    <p:embeddedFont>
      <p:font typeface="Arial Rounded MT Bold" panose="020F0704030504030204" pitchFamily="34" charset="0"/>
      <p:regular r:id="rId18"/>
    </p:embeddedFon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
      <p:font typeface="Proxima Nova Black" panose="02000506030000020004" pitchFamily="2" charset="0"/>
      <p:bold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2D"/>
    <a:srgbClr val="E7E7FF"/>
    <a:srgbClr val="CCCCFF"/>
    <a:srgbClr val="9B9BFF"/>
    <a:srgbClr val="CC99FF"/>
    <a:srgbClr val="2BF530"/>
    <a:srgbClr val="1A844B"/>
    <a:srgbClr val="2C86C4"/>
    <a:srgbClr val="6871AA"/>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947" autoAdjust="0"/>
  </p:normalViewPr>
  <p:slideViewPr>
    <p:cSldViewPr snapToGrid="0">
      <p:cViewPr varScale="1">
        <p:scale>
          <a:sx n="104" d="100"/>
          <a:sy n="104" d="100"/>
        </p:scale>
        <p:origin x="732"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ABF605-326C-4C7E-89C8-1A8A85DFC38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49F1B8A-0232-4C0D-9D9A-84102A429D5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AB70921-1229-4178-A49A-C350E788C5DE}" type="datetimeFigureOut">
              <a:rPr lang="en-US" smtClean="0"/>
              <a:t>5/21/2024</a:t>
            </a:fld>
            <a:endParaRPr lang="en-US"/>
          </a:p>
        </p:txBody>
      </p:sp>
      <p:sp>
        <p:nvSpPr>
          <p:cNvPr id="4" name="Footer Placeholder 3">
            <a:extLst>
              <a:ext uri="{FF2B5EF4-FFF2-40B4-BE49-F238E27FC236}">
                <a16:creationId xmlns:a16="http://schemas.microsoft.com/office/drawing/2014/main" id="{DFBE8D90-EA4D-4F9C-8352-84B89B96C1A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16720B-D4A7-4FC0-9715-BEEC9F501CD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8C4FA73-BAEA-4E0E-8CF2-7D8705A7FD11}" type="slidenum">
              <a:rPr lang="en-US" smtClean="0"/>
              <a:t>‹#›</a:t>
            </a:fld>
            <a:endParaRPr lang="en-US"/>
          </a:p>
        </p:txBody>
      </p:sp>
    </p:spTree>
    <p:extLst>
      <p:ext uri="{BB962C8B-B14F-4D97-AF65-F5344CB8AC3E}">
        <p14:creationId xmlns:p14="http://schemas.microsoft.com/office/powerpoint/2010/main" val="1030451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4240CA1-DDD5-446C-BCA1-F916B845D9D2}" type="datetimeFigureOut">
              <a:rPr lang="en-US" smtClean="0"/>
              <a:t>5/21/2024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520899B-21F2-4398-A24D-7EFDC8ABECA1}" type="slidenum">
              <a:rPr lang="en-US" smtClean="0"/>
              <a:t>‹#›</a:t>
            </a:fld>
            <a:endParaRPr lang="en-US"/>
          </a:p>
        </p:txBody>
      </p:sp>
    </p:spTree>
    <p:extLst>
      <p:ext uri="{BB962C8B-B14F-4D97-AF65-F5344CB8AC3E}">
        <p14:creationId xmlns:p14="http://schemas.microsoft.com/office/powerpoint/2010/main" val="193812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Neighborhood Matching Grants pre-application workshop.</a:t>
            </a:r>
          </a:p>
        </p:txBody>
      </p:sp>
      <p:sp>
        <p:nvSpPr>
          <p:cNvPr id="4" name="Slide Number Placeholder 3"/>
          <p:cNvSpPr>
            <a:spLocks noGrp="1"/>
          </p:cNvSpPr>
          <p:nvPr>
            <p:ph type="sldNum" sz="quarter" idx="5"/>
          </p:nvPr>
        </p:nvSpPr>
        <p:spPr/>
        <p:txBody>
          <a:bodyPr/>
          <a:lstStyle/>
          <a:p>
            <a:fld id="{B520899B-21F2-4398-A24D-7EFDC8ABECA1}" type="slidenum">
              <a:rPr lang="en-US" smtClean="0"/>
              <a:t>1</a:t>
            </a:fld>
            <a:endParaRPr lang="en-US"/>
          </a:p>
        </p:txBody>
      </p:sp>
    </p:spTree>
    <p:extLst>
      <p:ext uri="{BB962C8B-B14F-4D97-AF65-F5344CB8AC3E}">
        <p14:creationId xmlns:p14="http://schemas.microsoft.com/office/powerpoint/2010/main" val="3066500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Again, Volunteer engagement hours must account for at least 50% of the match.  Volunteer hours can be for any activities that help build community. Volunteer hours should include project installation whenever possible. Many neighborhoods also do community clean-ups, but engagement activities DO NOT have to be all work!  </a:t>
            </a:r>
            <a:br>
              <a:rPr lang="en-US" baseline="0" dirty="0"/>
            </a:br>
            <a:endParaRPr lang="en-US" baseline="0" dirty="0"/>
          </a:p>
          <a:p>
            <a:r>
              <a:rPr lang="en-US" baseline="0" dirty="0"/>
              <a:t>Neighborhoods have hired food trucks, showed movies in the park, organized Bingo and trivia contests, taken classes together, and many other fun activities. All that we require of you is to create opportunities for neighbors to come together to work, play or learn – with goal of getting to know each other better and strengthening your community!</a:t>
            </a:r>
          </a:p>
          <a:p>
            <a:endParaRPr lang="en-US" baseline="0" dirty="0"/>
          </a:p>
          <a:p>
            <a:r>
              <a:rPr lang="en-US" dirty="0"/>
              <a:t>**If your organization has received a grant in the last 3 years, you know that during the pandemic, we provided opportunities for socially-distant and solo volunteer activities.  Now that most groups have resumed face to face activities, those opportunities are no longer available. Your volunteer activities should be planned for groups of 5 or more adults***</a:t>
            </a:r>
            <a:endParaRPr lang="en-US" baseline="0" dirty="0"/>
          </a:p>
          <a:p>
            <a:endParaRPr lang="en-US" baseline="0" dirty="0"/>
          </a:p>
          <a:p>
            <a:pPr defTabSz="1002667"/>
            <a:r>
              <a:rPr lang="en-US" baseline="0" dirty="0"/>
              <a:t>Remember, wait for your grant to be approved before starting your activities.</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04FF42E5-7FB8-49E4-95EA-113AA1BA96D9}"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35766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ways to get more information and contact info for program staff.</a:t>
            </a:r>
          </a:p>
          <a:p>
            <a:endParaRPr lang="en-US" dirty="0"/>
          </a:p>
          <a:p>
            <a:r>
              <a:rPr lang="en-US" dirty="0"/>
              <a:t>Thanks for participating in this virtual workshop!</a:t>
            </a:r>
          </a:p>
        </p:txBody>
      </p:sp>
      <p:sp>
        <p:nvSpPr>
          <p:cNvPr id="4" name="Slide Number Placeholder 3"/>
          <p:cNvSpPr>
            <a:spLocks noGrp="1"/>
          </p:cNvSpPr>
          <p:nvPr>
            <p:ph type="sldNum" sz="quarter" idx="5"/>
          </p:nvPr>
        </p:nvSpPr>
        <p:spPr/>
        <p:txBody>
          <a:bodyPr/>
          <a:lstStyle/>
          <a:p>
            <a:fld id="{B520899B-21F2-4398-A24D-7EFDC8ABECA1}" type="slidenum">
              <a:rPr lang="en-US" smtClean="0"/>
              <a:t>11</a:t>
            </a:fld>
            <a:endParaRPr lang="en-US"/>
          </a:p>
        </p:txBody>
      </p:sp>
    </p:spTree>
    <p:extLst>
      <p:ext uri="{BB962C8B-B14F-4D97-AF65-F5344CB8AC3E}">
        <p14:creationId xmlns:p14="http://schemas.microsoft.com/office/powerpoint/2010/main" val="229879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will be split into 3 parts: </a:t>
            </a:r>
          </a:p>
          <a:p>
            <a:pPr marL="228600" indent="-228600">
              <a:buAutoNum type="arabicPeriod"/>
            </a:pPr>
            <a:r>
              <a:rPr lang="en-US" dirty="0"/>
              <a:t>Overview of eligibility and program requirements</a:t>
            </a:r>
          </a:p>
          <a:p>
            <a:pPr marL="228600" indent="-228600">
              <a:buAutoNum type="arabicPeriod"/>
            </a:pPr>
            <a:r>
              <a:rPr lang="en-US" dirty="0"/>
              <a:t>Tips for submitting a competitive grant application</a:t>
            </a:r>
          </a:p>
          <a:p>
            <a:pPr marL="228600" indent="-228600">
              <a:buAutoNum type="arabicPeriod"/>
            </a:pPr>
            <a:r>
              <a:rPr lang="en-US" dirty="0"/>
              <a:t>And review and tips for completing the budget worksheet and other required documentation, along with other ideas and resources.</a:t>
            </a:r>
          </a:p>
        </p:txBody>
      </p:sp>
      <p:sp>
        <p:nvSpPr>
          <p:cNvPr id="4" name="Slide Number Placeholder 3"/>
          <p:cNvSpPr>
            <a:spLocks noGrp="1"/>
          </p:cNvSpPr>
          <p:nvPr>
            <p:ph type="sldNum" sz="quarter" idx="5"/>
          </p:nvPr>
        </p:nvSpPr>
        <p:spPr/>
        <p:txBody>
          <a:bodyPr/>
          <a:lstStyle/>
          <a:p>
            <a:fld id="{B520899B-21F2-4398-A24D-7EFDC8ABECA1}" type="slidenum">
              <a:rPr lang="en-US" smtClean="0"/>
              <a:t>2</a:t>
            </a:fld>
            <a:endParaRPr lang="en-US"/>
          </a:p>
        </p:txBody>
      </p:sp>
    </p:spTree>
    <p:extLst>
      <p:ext uri="{BB962C8B-B14F-4D97-AF65-F5344CB8AC3E}">
        <p14:creationId xmlns:p14="http://schemas.microsoft.com/office/powerpoint/2010/main" val="283974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Tx/>
              <a:buSzPct val="80000"/>
            </a:pPr>
            <a:r>
              <a:rPr lang="en-US" sz="2000" dirty="0">
                <a:solidFill>
                  <a:schemeClr val="tx1"/>
                </a:solidFill>
                <a:latin typeface="Calibri" panose="020F0502020204030204" pitchFamily="34" charset="0"/>
              </a:rPr>
              <a:t>The goals of the Neighborhood Matching Grants program are to:</a:t>
            </a:r>
          </a:p>
          <a:p>
            <a:pPr lvl="1">
              <a:buClrTx/>
              <a:buSzPct val="80000"/>
            </a:pPr>
            <a:r>
              <a:rPr lang="en-US" sz="1800" dirty="0">
                <a:solidFill>
                  <a:schemeClr val="tx1"/>
                </a:solidFill>
                <a:latin typeface="Calibri" panose="020F0502020204030204" pitchFamily="34" charset="0"/>
              </a:rPr>
              <a:t>Engage residents</a:t>
            </a:r>
          </a:p>
          <a:p>
            <a:pPr lvl="1">
              <a:buClrTx/>
              <a:buSzPct val="80000"/>
            </a:pPr>
            <a:r>
              <a:rPr lang="en-US" sz="1800" dirty="0">
                <a:solidFill>
                  <a:schemeClr val="tx1"/>
                </a:solidFill>
                <a:latin typeface="Calibri" panose="020F0502020204030204" pitchFamily="34" charset="0"/>
              </a:rPr>
              <a:t>Create partnerships</a:t>
            </a:r>
          </a:p>
          <a:p>
            <a:pPr lvl="1">
              <a:buClrTx/>
              <a:buSzPct val="80000"/>
            </a:pPr>
            <a:r>
              <a:rPr lang="en-US" sz="1800" dirty="0">
                <a:solidFill>
                  <a:schemeClr val="tx1"/>
                </a:solidFill>
                <a:latin typeface="Calibri" panose="020F0502020204030204" pitchFamily="34" charset="0"/>
              </a:rPr>
              <a:t>Revitalize and reinvest in neighborhoods, providing the greatest resources in the areas of greatest need</a:t>
            </a:r>
          </a:p>
          <a:p>
            <a:pPr lvl="1">
              <a:buClrTx/>
              <a:buSzPct val="80000"/>
            </a:pPr>
            <a:r>
              <a:rPr lang="en-US" sz="1800" dirty="0">
                <a:solidFill>
                  <a:schemeClr val="tx1"/>
                </a:solidFill>
                <a:latin typeface="Calibri" panose="020F0502020204030204" pitchFamily="34" charset="0"/>
              </a:rPr>
              <a:t>Support the success of all neighborhoods to self-determine and complete improvement priorities</a:t>
            </a:r>
          </a:p>
          <a:p>
            <a:endParaRPr lang="en-US" dirty="0"/>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3</a:t>
            </a:fld>
            <a:endParaRPr lang="en-US"/>
          </a:p>
        </p:txBody>
      </p:sp>
    </p:spTree>
    <p:extLst>
      <p:ext uri="{BB962C8B-B14F-4D97-AF65-F5344CB8AC3E}">
        <p14:creationId xmlns:p14="http://schemas.microsoft.com/office/powerpoint/2010/main" val="918155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0" dirty="0"/>
              <a:t>Next, let’s review the basics!</a:t>
            </a:r>
          </a:p>
          <a:p>
            <a:endParaRPr lang="en-US" sz="4400" b="0" dirty="0"/>
          </a:p>
          <a:p>
            <a:r>
              <a:rPr lang="en-US" sz="4400" b="0" dirty="0"/>
              <a:t>The Neighborhood Matching Grants (NMG) program was created in 1993, and is managed by Housing &amp; Neighborhood Services</a:t>
            </a:r>
          </a:p>
          <a:p>
            <a:endParaRPr lang="en-US" sz="4400" b="0" dirty="0"/>
          </a:p>
          <a:p>
            <a:r>
              <a:rPr lang="en-US" sz="4400" b="0" dirty="0"/>
              <a:t>Applicants may apply for up to one year of funding, the maximum awards are $10k or $25k, depending on an organization’s eligibility level.</a:t>
            </a:r>
          </a:p>
          <a:p>
            <a:endParaRPr lang="en-US" sz="4400" b="0" dirty="0"/>
          </a:p>
          <a:p>
            <a:r>
              <a:rPr lang="en-US" sz="4400" b="0" dirty="0"/>
              <a:t>The NMG program requires that all funds awarded by the city are matched by the organization. Most organizations meet the match by pledging volunteer engagement hours. No cash is required to participate in the NMG program.</a:t>
            </a:r>
          </a:p>
          <a:p>
            <a:endParaRPr lang="en-US" sz="4400" b="0" dirty="0"/>
          </a:p>
          <a:p>
            <a:r>
              <a:rPr lang="en-US" sz="4400" b="0" dirty="0"/>
              <a:t>This is a Reimbursement Grant – that means that funds are not awarded in advance, but paid on an as needed basis upon the organization’s submission of receipts or invoices for reimbursement. </a:t>
            </a:r>
          </a:p>
          <a:p>
            <a:endParaRPr lang="en-US" sz="4400" b="0" dirty="0"/>
          </a:p>
          <a:p>
            <a:r>
              <a:rPr lang="en-US" sz="4400" b="0" dirty="0"/>
              <a:t>Currently open Neighborhood Matching grants must be closed prior to submitting new application.</a:t>
            </a:r>
          </a:p>
          <a:p>
            <a:pPr eaLnBrk="1" hangingPunct="1">
              <a:buClrTx/>
              <a:buSzPct val="80000"/>
            </a:pPr>
            <a:endParaRPr lang="en-US" sz="2000" dirty="0">
              <a:solidFill>
                <a:schemeClr val="tx1"/>
              </a:solidFill>
              <a:latin typeface="Calibri" panose="020F0502020204030204" pitchFamily="34" charset="0"/>
            </a:endParaRPr>
          </a:p>
          <a:p>
            <a:pPr eaLnBrk="1" hangingPunct="1">
              <a:buClrTx/>
              <a:buSzPct val="80000"/>
            </a:pPr>
            <a:endParaRPr lang="en-US" sz="2000" dirty="0">
              <a:solidFill>
                <a:schemeClr val="tx1"/>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4</a:t>
            </a:fld>
            <a:endParaRPr lang="en-US"/>
          </a:p>
        </p:txBody>
      </p:sp>
    </p:spTree>
    <p:extLst>
      <p:ext uri="{BB962C8B-B14F-4D97-AF65-F5344CB8AC3E}">
        <p14:creationId xmlns:p14="http://schemas.microsoft.com/office/powerpoint/2010/main" val="1033125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a:t>
            </a:r>
            <a:r>
              <a:rPr lang="en-US" baseline="0" dirty="0"/>
              <a:t> most grant programs, we have eligibility requirements.  Before applying for a grant, it’s important to ensure that your organization is eligible.</a:t>
            </a:r>
          </a:p>
          <a:p>
            <a:endParaRPr lang="en-US" baseline="0" dirty="0"/>
          </a:p>
          <a:p>
            <a:r>
              <a:rPr lang="en-US" dirty="0"/>
              <a:t>Eligibility is based on two criteria: Geographic eligibility, which we’ll discuss in the next slide and organizational eligibly.</a:t>
            </a:r>
          </a:p>
          <a:p>
            <a:endParaRPr lang="en-US" dirty="0"/>
          </a:p>
          <a:p>
            <a:r>
              <a:rPr lang="en-US" dirty="0"/>
              <a:t>The Neighborhood Matching Grants program</a:t>
            </a:r>
            <a:r>
              <a:rPr lang="en-US" baseline="0" dirty="0"/>
              <a:t> only awards funds to neighborhood-based organizations. This typically includes neighborhood associations or coalitions, HOAs, and resident organizations in rental communities.  </a:t>
            </a:r>
          </a:p>
          <a:p>
            <a:endParaRPr lang="en-US" baseline="0" dirty="0"/>
          </a:p>
          <a:p>
            <a:r>
              <a:rPr lang="en-US" baseline="0" dirty="0"/>
              <a:t>However, we do recognize that many organizations such as business associations, churches, and schools do not meet our eligibility requirement. These groups are encouraged to partner with eligible organizations to support projects that contribute toward accomplishing shared goals.</a:t>
            </a:r>
          </a:p>
          <a:p>
            <a:endParaRPr lang="en-US" baseline="0" dirty="0"/>
          </a:p>
          <a:p>
            <a:r>
              <a:rPr lang="en-US" baseline="0" dirty="0"/>
              <a:t>All organizations must meet the following criteria:</a:t>
            </a:r>
          </a:p>
          <a:p>
            <a:endParaRPr lang="en-US" baseline="0" dirty="0"/>
          </a:p>
          <a:p>
            <a:pPr marL="628650" lvl="1" indent="-171450">
              <a:buFont typeface="Arial" panose="020B0604020202020204" pitchFamily="34" charset="0"/>
              <a:buChar char="•"/>
            </a:pPr>
            <a:r>
              <a:rPr lang="en-US" sz="1200" dirty="0"/>
              <a:t>Represent at least 25 homes or units </a:t>
            </a:r>
          </a:p>
          <a:p>
            <a:pPr marL="628650" lvl="1" indent="-171450">
              <a:buFont typeface="Arial" panose="020B0604020202020204" pitchFamily="34" charset="0"/>
              <a:buChar char="•"/>
            </a:pPr>
            <a:r>
              <a:rPr lang="en-US" sz="1200" dirty="0"/>
              <a:t>Be established and active for at least 6 months prior to applying for a grant</a:t>
            </a:r>
          </a:p>
          <a:p>
            <a:pPr marL="628650" lvl="1" indent="-171450">
              <a:buFont typeface="Arial" panose="020B0604020202020204" pitchFamily="34" charset="0"/>
              <a:buChar char="•"/>
            </a:pPr>
            <a:r>
              <a:rPr lang="en-US" sz="1200" dirty="0"/>
              <a:t>Has a membership that is open to all neighborhood residents , and</a:t>
            </a:r>
          </a:p>
          <a:p>
            <a:pPr marL="628650" lvl="1" indent="-171450">
              <a:buFont typeface="Arial" panose="020B0604020202020204" pitchFamily="34" charset="0"/>
              <a:buChar char="•"/>
            </a:pPr>
            <a:r>
              <a:rPr lang="en-US" sz="1200" dirty="0"/>
              <a:t>Has a duly elected board of directors and at least one of the governing documents on the list above</a:t>
            </a:r>
          </a:p>
          <a:p>
            <a:pPr marL="457200" lvl="1" indent="0">
              <a:buFont typeface="Arial" panose="020B0604020202020204" pitchFamily="34" charset="0"/>
              <a:buNone/>
            </a:pPr>
            <a:endParaRPr lang="en-US" sz="1200" kern="1200" baseline="0" dirty="0">
              <a:solidFill>
                <a:schemeClr val="tx1"/>
              </a:solidFill>
              <a:latin typeface="+mn-lt"/>
              <a:ea typeface="+mn-ea"/>
              <a:cs typeface="+mn-cs"/>
            </a:endParaRPr>
          </a:p>
          <a:p>
            <a:pPr marL="0" lvl="0" indent="0" algn="l">
              <a:buFont typeface="Arial" panose="020B0604020202020204" pitchFamily="34" charset="0"/>
              <a:buNone/>
            </a:pPr>
            <a:r>
              <a:rPr lang="en-US" sz="1200" kern="1200" baseline="0" dirty="0">
                <a:solidFill>
                  <a:schemeClr val="tx1"/>
                </a:solidFill>
                <a:latin typeface="+mn-lt"/>
                <a:ea typeface="+mn-ea"/>
                <a:cs typeface="+mn-cs"/>
              </a:rPr>
              <a:t>Organization definitions and other details can be found in the program guidelines on our website</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5</a:t>
            </a:fld>
            <a:endParaRPr lang="en-US"/>
          </a:p>
        </p:txBody>
      </p:sp>
    </p:spTree>
    <p:extLst>
      <p:ext uri="{BB962C8B-B14F-4D97-AF65-F5344CB8AC3E}">
        <p14:creationId xmlns:p14="http://schemas.microsoft.com/office/powerpoint/2010/main" val="4157161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a:t>
            </a:r>
            <a:r>
              <a:rPr lang="en-US" baseline="0" dirty="0"/>
              <a:t> to an organizational requirement, w</a:t>
            </a:r>
            <a:r>
              <a:rPr lang="en-US" dirty="0"/>
              <a:t>e also have a geographic requirement.  </a:t>
            </a:r>
          </a:p>
          <a:p>
            <a:endParaRPr lang="en-US" dirty="0"/>
          </a:p>
          <a:p>
            <a:r>
              <a:rPr lang="en-US" dirty="0"/>
              <a:t>In the map on your left, areas that are shaded purple/pink are eligible for the Neighborhood Matching Grants program.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median assessed property value determines the neighborhood’s tier of eligibility, which affects the maximum grant award.  Eligible organizations can apply for more than one grant each year, but only one neighborhood matching grant can be open at a time.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Neighborhoods with a median assessed property value equal to or less than $181,703 </a:t>
            </a:r>
            <a:r>
              <a:rPr lang="en-US" baseline="0" dirty="0"/>
              <a:t>are eligible. These values are based on the property valuations prior to the 2019 revaluation. </a:t>
            </a:r>
            <a:r>
              <a:rPr lang="en-US" dirty="0"/>
              <a:t>Roughly two-thirds of</a:t>
            </a:r>
            <a:r>
              <a:rPr lang="en-US" baseline="0" dirty="0"/>
              <a:t> neighborhoods within Charlotte meet this geographic requirement.  The eligibility values based on the Mecklenburg County 2023 property revaluation will go into affect for the March 1, 2025 NMG application cycle. Look for more information early next year.</a:t>
            </a:r>
            <a:endParaRPr lang="en-US" dirty="0"/>
          </a:p>
          <a:p>
            <a:endParaRPr lang="en-US" baseline="0" dirty="0"/>
          </a:p>
          <a:p>
            <a:r>
              <a:rPr lang="en-US" baseline="0" dirty="0"/>
              <a:t>If you are unsure of your eligibility level, go to the “who can apply” page on the website and click the link for eligible geography to type in your address.</a:t>
            </a:r>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6</a:t>
            </a:fld>
            <a:endParaRPr lang="en-US"/>
          </a:p>
        </p:txBody>
      </p:sp>
    </p:spTree>
    <p:extLst>
      <p:ext uri="{BB962C8B-B14F-4D97-AF65-F5344CB8AC3E}">
        <p14:creationId xmlns:p14="http://schemas.microsoft.com/office/powerpoint/2010/main" val="250817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Determining your project – what can you do?</a:t>
            </a:r>
          </a:p>
          <a:p>
            <a:br>
              <a:rPr lang="en-US" b="1" dirty="0"/>
            </a:br>
            <a:r>
              <a:rPr lang="en-US" dirty="0"/>
              <a:t>Neighborhood matching grant projects </a:t>
            </a:r>
            <a:r>
              <a:rPr lang="en-US" dirty="0">
                <a:solidFill>
                  <a:schemeClr val="accent2"/>
                </a:solidFill>
              </a:rPr>
              <a:t>are meant to be fun, and we encourage</a:t>
            </a:r>
            <a:r>
              <a:rPr lang="en-US" baseline="0" dirty="0">
                <a:solidFill>
                  <a:schemeClr val="accent2"/>
                </a:solidFill>
              </a:rPr>
              <a:t> your neighborhood to be creative! There are many examples of projects on our website, but you do not need to apply for something that has already been done. </a:t>
            </a:r>
          </a:p>
          <a:p>
            <a:endParaRPr lang="en-US" baseline="0" dirty="0">
              <a:solidFill>
                <a:schemeClr val="accent2"/>
              </a:solidFill>
            </a:endParaRPr>
          </a:p>
          <a:p>
            <a:r>
              <a:rPr lang="en-US" baseline="0" dirty="0">
                <a:solidFill>
                  <a:schemeClr val="accent2"/>
                </a:solidFill>
              </a:rPr>
              <a:t>Feel free to apply for projects that we have not funded in the past.</a:t>
            </a:r>
          </a:p>
          <a:p>
            <a:endParaRPr lang="en-US" baseline="0" dirty="0">
              <a:solidFill>
                <a:schemeClr val="accent2"/>
              </a:solidFill>
            </a:endParaRPr>
          </a:p>
          <a:p>
            <a:r>
              <a:rPr lang="en-US" baseline="0" dirty="0">
                <a:solidFill>
                  <a:schemeClr val="accent2"/>
                </a:solidFill>
              </a:rPr>
              <a:t>There are some broad requirements for projects, including that</a:t>
            </a:r>
            <a:r>
              <a:rPr lang="en-US" dirty="0"/>
              <a:t> projects must provide a public benefit to everyone in the neighborhood. </a:t>
            </a:r>
          </a:p>
          <a:p>
            <a:endParaRPr lang="en-US" dirty="0"/>
          </a:p>
          <a:p>
            <a:r>
              <a:rPr lang="en-US" b="1" dirty="0"/>
              <a:t>-</a:t>
            </a:r>
            <a:r>
              <a:rPr lang="en-US" dirty="0"/>
              <a:t>This means that it should be something that all the neighborhood residents can be proud of and benefit from, not just the members of the board or residents on one particular street.</a:t>
            </a:r>
          </a:p>
          <a:p>
            <a:endParaRPr lang="en-US" baseline="0" dirty="0"/>
          </a:p>
          <a:p>
            <a:r>
              <a:rPr lang="en-US" b="1" baseline="0" dirty="0"/>
              <a:t>-</a:t>
            </a:r>
            <a:r>
              <a:rPr lang="en-US" baseline="0" dirty="0"/>
              <a:t>Additionally, the project should involve project activities and implementation steps, and it should engage residents in the planning and implementation. </a:t>
            </a:r>
          </a:p>
          <a:p>
            <a:endParaRPr lang="en-US" baseline="0" dirty="0"/>
          </a:p>
          <a:p>
            <a:endParaRPr lang="en-US" baseline="0" dirty="0"/>
          </a:p>
          <a:p>
            <a:r>
              <a:rPr lang="en-US" baseline="0" dirty="0"/>
              <a:t>Through the NMG Program, we want to encourage neighbors to build relationships with one another. This can't happen if people are just buying a bunch of stuff and it’s the reason we place so much emphasis on working together throughout the entire application and project implementation process!</a:t>
            </a:r>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7</a:t>
            </a:fld>
            <a:endParaRPr lang="en-US"/>
          </a:p>
        </p:txBody>
      </p:sp>
    </p:spTree>
    <p:extLst>
      <p:ext uri="{BB962C8B-B14F-4D97-AF65-F5344CB8AC3E}">
        <p14:creationId xmlns:p14="http://schemas.microsoft.com/office/powerpoint/2010/main" val="122127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costs associated with your project are able to be reimbursed. The items on this list may be included in your project as cash or </a:t>
            </a:r>
            <a:r>
              <a:rPr lang="en-US" dirty="0" err="1"/>
              <a:t>inkind</a:t>
            </a:r>
            <a:r>
              <a:rPr lang="en-US" dirty="0"/>
              <a:t> gifts, but are not eligible for project funding.</a:t>
            </a:r>
          </a:p>
        </p:txBody>
      </p:sp>
      <p:sp>
        <p:nvSpPr>
          <p:cNvPr id="4" name="Slide Number Placeholder 3"/>
          <p:cNvSpPr>
            <a:spLocks noGrp="1"/>
          </p:cNvSpPr>
          <p:nvPr>
            <p:ph type="sldNum" sz="quarter" idx="5"/>
          </p:nvPr>
        </p:nvSpPr>
        <p:spPr/>
        <p:txBody>
          <a:bodyPr/>
          <a:lstStyle/>
          <a:p>
            <a:fld id="{B520899B-21F2-4398-A24D-7EFDC8ABECA1}" type="slidenum">
              <a:rPr lang="en-US" smtClean="0"/>
              <a:t>8</a:t>
            </a:fld>
            <a:endParaRPr lang="en-US"/>
          </a:p>
        </p:txBody>
      </p:sp>
    </p:spTree>
    <p:extLst>
      <p:ext uri="{BB962C8B-B14F-4D97-AF65-F5344CB8AC3E}">
        <p14:creationId xmlns:p14="http://schemas.microsoft.com/office/powerpoint/2010/main" val="202507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elaborate on the earlier slide: 100% of city funds awarded must be matched by your organization.</a:t>
            </a:r>
          </a:p>
          <a:p>
            <a:endParaRPr lang="en-US" dirty="0"/>
          </a:p>
          <a:p>
            <a:r>
              <a:rPr lang="en-US" dirty="0"/>
              <a:t>This can be done entirely though volunteer engagement activities or a combination of activities, cash and </a:t>
            </a:r>
            <a:r>
              <a:rPr lang="en-US" dirty="0" err="1"/>
              <a:t>inkind</a:t>
            </a:r>
            <a:r>
              <a:rPr lang="en-US" dirty="0"/>
              <a:t> donations. You may also count up to 20 hours of work you and your neighbors have done preparing for your grant application. Meetings you held, pledge drives and other events where you came together as a group to discuss the project may be included.</a:t>
            </a:r>
          </a:p>
          <a:p>
            <a:endParaRPr lang="en-US" dirty="0"/>
          </a:p>
          <a:p>
            <a:r>
              <a:rPr lang="en-US" dirty="0"/>
              <a:t>If you have a board retreat credit, that credit will be applied after the 50% minimum volunteer hour requirement is met. You’ll note this on the second tab of the budget worksheet.</a:t>
            </a:r>
          </a:p>
          <a:p>
            <a:endParaRPr lang="en-US" dirty="0"/>
          </a:p>
          <a:p>
            <a:endParaRPr lang="en-US" dirty="0"/>
          </a:p>
        </p:txBody>
      </p:sp>
      <p:sp>
        <p:nvSpPr>
          <p:cNvPr id="4" name="Slide Number Placeholder 3"/>
          <p:cNvSpPr>
            <a:spLocks noGrp="1"/>
          </p:cNvSpPr>
          <p:nvPr>
            <p:ph type="sldNum" sz="quarter" idx="5"/>
          </p:nvPr>
        </p:nvSpPr>
        <p:spPr/>
        <p:txBody>
          <a:bodyPr/>
          <a:lstStyle/>
          <a:p>
            <a:fld id="{B520899B-21F2-4398-A24D-7EFDC8ABECA1}" type="slidenum">
              <a:rPr lang="en-US" smtClean="0"/>
              <a:t>9</a:t>
            </a:fld>
            <a:endParaRPr lang="en-US"/>
          </a:p>
        </p:txBody>
      </p:sp>
    </p:spTree>
    <p:extLst>
      <p:ext uri="{BB962C8B-B14F-4D97-AF65-F5344CB8AC3E}">
        <p14:creationId xmlns:p14="http://schemas.microsoft.com/office/powerpoint/2010/main" val="2294828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39B182-4EAB-4881-AEEE-E46D7C6AED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54"/>
            <a:ext cx="12192000" cy="6857143"/>
          </a:xfrm>
          <a:prstGeom prst="rect">
            <a:avLst/>
          </a:prstGeom>
        </p:spPr>
      </p:pic>
      <p:sp>
        <p:nvSpPr>
          <p:cNvPr id="2" name="Title 1">
            <a:extLst>
              <a:ext uri="{FF2B5EF4-FFF2-40B4-BE49-F238E27FC236}">
                <a16:creationId xmlns:a16="http://schemas.microsoft.com/office/drawing/2014/main" id="{53894F78-8F46-43DF-9D1E-F0E2803251BB}"/>
              </a:ext>
            </a:extLst>
          </p:cNvPr>
          <p:cNvSpPr>
            <a:spLocks noGrp="1"/>
          </p:cNvSpPr>
          <p:nvPr>
            <p:ph type="ctrTitle"/>
          </p:nvPr>
        </p:nvSpPr>
        <p:spPr>
          <a:xfrm>
            <a:off x="443344" y="1564542"/>
            <a:ext cx="10873487" cy="2499587"/>
          </a:xfrm>
        </p:spPr>
        <p:txBody>
          <a:bodyPr anchor="b">
            <a:noAutofit/>
          </a:bodyPr>
          <a:lstStyle>
            <a:lvl1pPr algn="l">
              <a:lnSpc>
                <a:spcPct val="80000"/>
              </a:lnSpc>
              <a:defRPr sz="8800" b="1" baseline="0">
                <a:ln w="12700">
                  <a:solidFill>
                    <a:srgbClr val="1A844B"/>
                  </a:solidFill>
                </a:ln>
                <a:solidFill>
                  <a:schemeClr val="tx2"/>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C17EDF-E4F5-4B1C-ACD2-9522543765B4}"/>
              </a:ext>
            </a:extLst>
          </p:cNvPr>
          <p:cNvSpPr>
            <a:spLocks noGrp="1"/>
          </p:cNvSpPr>
          <p:nvPr>
            <p:ph type="subTitle" idx="1"/>
          </p:nvPr>
        </p:nvSpPr>
        <p:spPr>
          <a:xfrm>
            <a:off x="443345" y="4197565"/>
            <a:ext cx="9144000" cy="1655762"/>
          </a:xfrm>
        </p:spPr>
        <p:txBody>
          <a:bodyPr/>
          <a:lstStyle>
            <a:lvl1pPr marL="0" indent="0" algn="l">
              <a:buNone/>
              <a:defRPr sz="2400" b="1" cap="all" spc="100" baseline="0">
                <a:ln w="12700">
                  <a:solidFill>
                    <a:schemeClr val="accent2"/>
                  </a:solidFill>
                </a:ln>
                <a:solidFill>
                  <a:schemeClr val="accent2"/>
                </a:solidFill>
                <a:latin typeface="+mj-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A8C30FF-3DA9-49B6-A86A-F68EF8FBA443}"/>
              </a:ext>
            </a:extLst>
          </p:cNvPr>
          <p:cNvSpPr>
            <a:spLocks noGrp="1"/>
          </p:cNvSpPr>
          <p:nvPr>
            <p:ph type="dt" sz="half" idx="10"/>
          </p:nvPr>
        </p:nvSpPr>
        <p:spPr>
          <a:xfrm>
            <a:off x="8953500" y="577237"/>
            <a:ext cx="2743200" cy="365125"/>
          </a:xfrm>
          <a:prstGeom prst="rect">
            <a:avLst/>
          </a:prstGeom>
        </p:spPr>
        <p:txBody>
          <a:bodyPr/>
          <a:lstStyle>
            <a:lvl1pPr algn="r">
              <a:defRPr b="1" strike="noStrike" spc="100" baseline="0">
                <a:ln>
                  <a:noFill/>
                </a:ln>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139716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5BA3B3-0D1A-45C4-880A-3C6143D3AFFD}"/>
              </a:ext>
            </a:extLst>
          </p:cNvPr>
          <p:cNvSpPr>
            <a:spLocks noGrp="1"/>
          </p:cNvSpPr>
          <p:nvPr>
            <p:ph type="sldNum" sz="quarter" idx="10"/>
          </p:nvPr>
        </p:nvSpPr>
        <p:spPr>
          <a:xfrm>
            <a:off x="8954218" y="6558742"/>
            <a:ext cx="3122763" cy="299258"/>
          </a:xfrm>
          <a:prstGeom prst="rect">
            <a:avLst/>
          </a:prstGeom>
        </p:spPr>
        <p:txBody>
          <a:bodyPr/>
          <a:lstStyle/>
          <a:p>
            <a:fld id="{BF891440-8A38-4B35-B518-E5BA39D3850D}" type="slidenum">
              <a:rPr lang="en-US" smtClean="0"/>
              <a:pPr/>
              <a:t>‹#›</a:t>
            </a:fld>
            <a:endParaRPr lang="en-US" dirty="0"/>
          </a:p>
        </p:txBody>
      </p:sp>
      <p:pic>
        <p:nvPicPr>
          <p:cNvPr id="5" name="Picture 4">
            <a:extLst>
              <a:ext uri="{FF2B5EF4-FFF2-40B4-BE49-F238E27FC236}">
                <a16:creationId xmlns:a16="http://schemas.microsoft.com/office/drawing/2014/main" id="{58616EE6-404D-40B8-A9C9-FE0395CDF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 name="Title 1">
            <a:extLst>
              <a:ext uri="{FF2B5EF4-FFF2-40B4-BE49-F238E27FC236}">
                <a16:creationId xmlns:a16="http://schemas.microsoft.com/office/drawing/2014/main" id="{1927903F-950A-4C8F-882C-6838123482C4}"/>
              </a:ext>
            </a:extLst>
          </p:cNvPr>
          <p:cNvSpPr>
            <a:spLocks noGrp="1"/>
          </p:cNvSpPr>
          <p:nvPr>
            <p:ph type="title"/>
          </p:nvPr>
        </p:nvSpPr>
        <p:spPr>
          <a:xfrm>
            <a:off x="2717291" y="965553"/>
            <a:ext cx="6757416" cy="3628445"/>
          </a:xfrm>
        </p:spPr>
        <p:txBody>
          <a:bodyPr/>
          <a:lstStyle>
            <a:lvl1pPr algn="ctr">
              <a:defRPr b="1">
                <a:ln>
                  <a:noFill/>
                </a:ln>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508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287E-8AE0-405A-94AF-88234714E64C}"/>
              </a:ext>
            </a:extLst>
          </p:cNvPr>
          <p:cNvSpPr>
            <a:spLocks noGrp="1"/>
          </p:cNvSpPr>
          <p:nvPr>
            <p:ph type="title"/>
          </p:nvPr>
        </p:nvSpPr>
        <p:spPr/>
        <p:txBody>
          <a:bodyPr/>
          <a:lstStyle>
            <a:lvl1pPr>
              <a:defRPr b="1">
                <a:ln w="19050">
                  <a:noFill/>
                </a:ln>
                <a:solidFill>
                  <a:schemeClr val="tx2"/>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43B8EE-D964-413B-842A-431A78C3DE0D}"/>
              </a:ext>
            </a:extLst>
          </p:cNvPr>
          <p:cNvSpPr>
            <a:spLocks noGrp="1"/>
          </p:cNvSpPr>
          <p:nvPr>
            <p:ph idx="1" hasCustomPrompt="1"/>
          </p:nvPr>
        </p:nvSpPr>
        <p:spPr/>
        <p:txBody>
          <a:bodyPr/>
          <a:lstStyle>
            <a:lvl1pPr marL="228600" indent="-228600">
              <a:buClr>
                <a:schemeClr val="accent2"/>
              </a:buClr>
              <a:buFont typeface="Proxima Nova Black" panose="02000506030000020004" pitchFamily="50" charset="0"/>
              <a:buChar char="⊲"/>
              <a:defRPr lang="en-US" sz="2800" b="1" kern="1200" dirty="0">
                <a:ln w="6350">
                  <a:noFill/>
                </a:ln>
                <a:solidFill>
                  <a:schemeClr val="tx1"/>
                </a:solidFill>
                <a:latin typeface="+mj-lt"/>
                <a:ea typeface="Open Sans" panose="020B0606030504020204" pitchFamily="34" charset="0"/>
                <a:cs typeface="Open Sans" panose="020B0606030504020204" pitchFamily="34" charset="0"/>
              </a:defRPr>
            </a:lvl1pPr>
            <a:lvl2pPr>
              <a:defRPr>
                <a:latin typeface="Cambria" panose="02040503050406030204" pitchFamily="18" charset="0"/>
                <a:ea typeface="Cambria" panose="02040503050406030204" pitchFamily="18" charset="0"/>
              </a:defRPr>
            </a:lvl2pPr>
            <a:lvl3pPr>
              <a:defRPr i="1">
                <a:latin typeface="Cambria" panose="02040503050406030204" pitchFamily="18" charset="0"/>
                <a:ea typeface="Cambria" panose="02040503050406030204" pitchFamily="18" charset="0"/>
              </a:defRPr>
            </a:lvl3pPr>
            <a:lvl4pPr>
              <a:defRPr b="1">
                <a:latin typeface="+mj-lt"/>
              </a:defRPr>
            </a:lvl4pPr>
            <a:lvl5pPr>
              <a:defRPr b="1">
                <a:latin typeface="+mj-lt"/>
              </a:defRPr>
            </a:lvl5p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69FB807-CD0F-4B3F-9CBE-F814A62FC1C4}"/>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304552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EC5-E317-4F07-BEE8-61051D7AF513}"/>
              </a:ext>
            </a:extLst>
          </p:cNvPr>
          <p:cNvSpPr>
            <a:spLocks noGrp="1"/>
          </p:cNvSpPr>
          <p:nvPr>
            <p:ph type="title"/>
          </p:nvPr>
        </p:nvSpPr>
        <p:spPr>
          <a:xfrm>
            <a:off x="831850" y="1709738"/>
            <a:ext cx="10515600" cy="2852737"/>
          </a:xfrm>
        </p:spPr>
        <p:txBody>
          <a:bodyPr anchor="b"/>
          <a:lstStyle>
            <a:lvl1pPr>
              <a:defRPr sz="6000" b="1">
                <a:ln w="19050">
                  <a:noFill/>
                </a:ln>
                <a:solidFill>
                  <a:schemeClr val="tx2"/>
                </a:solidFill>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87CD1D-A1B3-4951-9FE7-4E29D6A66A9F}"/>
              </a:ext>
            </a:extLst>
          </p:cNvPr>
          <p:cNvSpPr>
            <a:spLocks noGrp="1"/>
          </p:cNvSpPr>
          <p:nvPr>
            <p:ph type="body" idx="1"/>
          </p:nvPr>
        </p:nvSpPr>
        <p:spPr>
          <a:xfrm>
            <a:off x="831850" y="4589463"/>
            <a:ext cx="10515600" cy="1500187"/>
          </a:xfrm>
        </p:spPr>
        <p:txBody>
          <a:bodyPr/>
          <a:lstStyle>
            <a:lvl1pPr marL="0" indent="0">
              <a:buNone/>
              <a:defRPr sz="2400" b="1">
                <a:ln>
                  <a:noFill/>
                </a:ln>
                <a:solidFill>
                  <a:srgbClr val="7E7E7E"/>
                </a:solidFill>
                <a:latin typeface="+mj-lt"/>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076C2C96-24C1-49CF-AFE7-6F1782CA98C6}"/>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419177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25E0-0C8F-4431-B566-3F6523B849D0}"/>
              </a:ext>
            </a:extLst>
          </p:cNvPr>
          <p:cNvSpPr>
            <a:spLocks noGrp="1"/>
          </p:cNvSpPr>
          <p:nvPr>
            <p:ph type="title"/>
          </p:nvPr>
        </p:nvSpPr>
        <p:spPr/>
        <p:txBody>
          <a:bodyPr/>
          <a:lstStyle>
            <a:lvl1pPr>
              <a:defRPr b="1">
                <a:ln w="12700">
                  <a:noFill/>
                </a:ln>
                <a:latin typeface="+mj-lt"/>
                <a:ea typeface="Open Sans Extrabold" panose="020B0906030804020204" pitchFamily="34" charset="0"/>
                <a:cs typeface="Open Sans Extrabold" panose="020B09060308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052758-C838-4BED-8F9F-6D3758C59B36}"/>
              </a:ext>
            </a:extLst>
          </p:cNvPr>
          <p:cNvSpPr>
            <a:spLocks noGrp="1"/>
          </p:cNvSpPr>
          <p:nvPr>
            <p:ph sz="half" idx="1"/>
          </p:nvPr>
        </p:nvSpPr>
        <p:spPr>
          <a:xfrm>
            <a:off x="838200" y="1825625"/>
            <a:ext cx="5181600" cy="4351338"/>
          </a:xfrm>
        </p:spPr>
        <p:txBody>
          <a:bodyPr/>
          <a:lstStyle>
            <a:lvl1pPr>
              <a:defRPr b="1" i="0" baseline="0">
                <a:ln>
                  <a:noFill/>
                </a:ln>
                <a:latin typeface="+mj-lt"/>
                <a:ea typeface="Open Sans" panose="020B0606030504020204" pitchFamily="34" charset="0"/>
                <a:cs typeface="Open Sans" panose="020B0606030504020204" pitchFamily="34" charset="0"/>
              </a:defRPr>
            </a:lvl1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DBAB81-1B52-4313-A428-6C36EA01EB0C}"/>
              </a:ext>
            </a:extLst>
          </p:cNvPr>
          <p:cNvSpPr>
            <a:spLocks noGrp="1"/>
          </p:cNvSpPr>
          <p:nvPr>
            <p:ph sz="half" idx="2"/>
          </p:nvPr>
        </p:nvSpPr>
        <p:spPr>
          <a:xfrm>
            <a:off x="6172200" y="1825625"/>
            <a:ext cx="5181600" cy="4351338"/>
          </a:xfrm>
          <a:ln>
            <a:noFill/>
          </a:ln>
        </p:spPr>
        <p:txBody>
          <a:bodyPr/>
          <a:lstStyle>
            <a:lvl1pPr>
              <a:defRPr b="1" baseline="0">
                <a:ln>
                  <a:noFill/>
                </a:ln>
                <a:latin typeface="+mj-lt"/>
                <a:ea typeface="Open Sans" panose="020B0606030504020204" pitchFamily="34" charset="0"/>
                <a:cs typeface="Open Sans" panose="020B0606030504020204" pitchFamily="34" charset="0"/>
              </a:defRPr>
            </a:lvl1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6CF195D-F99F-4D92-B5AE-464E20B8D3D5}"/>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343090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DADB-6855-463E-94A1-B32F5B38685F}"/>
              </a:ext>
            </a:extLst>
          </p:cNvPr>
          <p:cNvSpPr>
            <a:spLocks noGrp="1"/>
          </p:cNvSpPr>
          <p:nvPr>
            <p:ph type="title"/>
          </p:nvPr>
        </p:nvSpPr>
        <p:spPr>
          <a:xfrm>
            <a:off x="839788" y="365125"/>
            <a:ext cx="10515600" cy="1325563"/>
          </a:xfrm>
        </p:spPr>
        <p:txBody>
          <a:bodyPr/>
          <a:lstStyle>
            <a:lvl1pPr>
              <a:defRPr baseline="0">
                <a:ln w="12700">
                  <a:noFill/>
                </a:ln>
                <a:latin typeface="+mj-lt"/>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5D7B68-A636-45CE-8D68-084AC2254C97}"/>
              </a:ext>
            </a:extLst>
          </p:cNvPr>
          <p:cNvSpPr>
            <a:spLocks noGrp="1"/>
          </p:cNvSpPr>
          <p:nvPr>
            <p:ph type="body" idx="1"/>
          </p:nvPr>
        </p:nvSpPr>
        <p:spPr>
          <a:xfrm>
            <a:off x="839788" y="1681163"/>
            <a:ext cx="5157787" cy="823912"/>
          </a:xfrm>
        </p:spPr>
        <p:txBody>
          <a:bodyPr anchor="ctr"/>
          <a:lstStyle>
            <a:lvl1pPr marL="0" indent="0">
              <a:buNone/>
              <a:defRPr sz="2400" b="1">
                <a:ln w="6350">
                  <a:noFill/>
                </a:ln>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CE095-9BC3-42DC-8420-FF6F06B5FDA4}"/>
              </a:ext>
            </a:extLst>
          </p:cNvPr>
          <p:cNvSpPr>
            <a:spLocks noGrp="1"/>
          </p:cNvSpPr>
          <p:nvPr>
            <p:ph sz="half" idx="2"/>
          </p:nvPr>
        </p:nvSpPr>
        <p:spPr>
          <a:xfrm>
            <a:off x="839788" y="2505075"/>
            <a:ext cx="5157787" cy="3684588"/>
          </a:xfrm>
        </p:spPr>
        <p:txBody>
          <a:bodyPr/>
          <a:lstStyle>
            <a:lvl1pPr>
              <a:defRPr b="1">
                <a:ln>
                  <a:noFill/>
                </a:ln>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C149C2-0F02-4EA0-9EE9-34C40B4DD2AC}"/>
              </a:ext>
            </a:extLst>
          </p:cNvPr>
          <p:cNvSpPr>
            <a:spLocks noGrp="1"/>
          </p:cNvSpPr>
          <p:nvPr>
            <p:ph type="body" sz="quarter" idx="3"/>
          </p:nvPr>
        </p:nvSpPr>
        <p:spPr>
          <a:xfrm>
            <a:off x="6172200" y="1681163"/>
            <a:ext cx="5183188" cy="823912"/>
          </a:xfrm>
        </p:spPr>
        <p:txBody>
          <a:bodyPr anchor="ctr"/>
          <a:lstStyle>
            <a:lvl1pPr marL="0" indent="0">
              <a:buNone/>
              <a:defRPr sz="2400" b="1">
                <a:ln w="6350">
                  <a:noFill/>
                </a:ln>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5819CF-C9F9-4127-9E04-3CCA2B3DCD18}"/>
              </a:ext>
            </a:extLst>
          </p:cNvPr>
          <p:cNvSpPr>
            <a:spLocks noGrp="1"/>
          </p:cNvSpPr>
          <p:nvPr>
            <p:ph sz="quarter" idx="4"/>
          </p:nvPr>
        </p:nvSpPr>
        <p:spPr>
          <a:xfrm>
            <a:off x="6172200" y="2505075"/>
            <a:ext cx="5183188" cy="3684588"/>
          </a:xfrm>
        </p:spPr>
        <p:txBody>
          <a:bodyPr/>
          <a:lstStyle>
            <a:lvl1pPr>
              <a:defRPr b="1">
                <a:ln>
                  <a:noFill/>
                </a:ln>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EB146494-3FAC-4753-B3EC-3667284822BA}"/>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129248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C25E-64F4-4593-98DC-50D24E49321A}"/>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US" sz="4400" b="1" kern="1200" dirty="0">
                <a:ln w="12700">
                  <a:noFill/>
                </a:ln>
                <a:solidFill>
                  <a:schemeClr val="tx2"/>
                </a:solidFill>
                <a:latin typeface="+mj-lt"/>
                <a:ea typeface="+mj-ea"/>
                <a:cs typeface="+mj-cs"/>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26013AE1-3A90-4A7E-9648-A8BD9A98B48B}"/>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342169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C63E7F-223F-49A2-9D20-6DEB4263B2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5" name="Picture Placeholder 2">
            <a:extLst>
              <a:ext uri="{FF2B5EF4-FFF2-40B4-BE49-F238E27FC236}">
                <a16:creationId xmlns:a16="http://schemas.microsoft.com/office/drawing/2014/main" id="{1DBD644A-4712-4EDC-8707-C8BB8813959F}"/>
              </a:ext>
            </a:extLst>
          </p:cNvPr>
          <p:cNvSpPr>
            <a:spLocks noGrp="1"/>
          </p:cNvSpPr>
          <p:nvPr>
            <p:ph type="pic" idx="1"/>
          </p:nvPr>
        </p:nvSpPr>
        <p:spPr>
          <a:xfrm>
            <a:off x="1121386" y="1063844"/>
            <a:ext cx="4419878" cy="4419878"/>
          </a:xfrm>
          <a:prstGeom prst="ellipse">
            <a:avLst/>
          </a:prstGeom>
        </p:spPr>
        <p:txBody>
          <a:bodyPr/>
          <a:lstStyle>
            <a:lvl1pPr marL="0" indent="0">
              <a:buNone/>
              <a:defRPr sz="3200" b="1" baseline="-25000">
                <a:ln>
                  <a:noFill/>
                </a:ln>
                <a:solidFill>
                  <a:schemeClr val="tx1"/>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itle 1">
            <a:extLst>
              <a:ext uri="{FF2B5EF4-FFF2-40B4-BE49-F238E27FC236}">
                <a16:creationId xmlns:a16="http://schemas.microsoft.com/office/drawing/2014/main" id="{1B242A47-D283-44F8-9DA9-B3085595D3DB}"/>
              </a:ext>
            </a:extLst>
          </p:cNvPr>
          <p:cNvSpPr>
            <a:spLocks noGrp="1"/>
          </p:cNvSpPr>
          <p:nvPr>
            <p:ph type="title"/>
          </p:nvPr>
        </p:nvSpPr>
        <p:spPr>
          <a:xfrm>
            <a:off x="6591365" y="1063844"/>
            <a:ext cx="4549941" cy="3628445"/>
          </a:xfrm>
        </p:spPr>
        <p:txBody>
          <a:bodyPr/>
          <a:lstStyle>
            <a:lvl1pPr>
              <a:defRPr b="1">
                <a:ln>
                  <a:noFill/>
                </a:ln>
                <a:solidFill>
                  <a:schemeClr val="bg1"/>
                </a:solidFill>
                <a:latin typeface="+mj-lt"/>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67C245DD-47A2-44FE-B26A-432CC5401B19}"/>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215898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34071-1D48-47FE-A284-089A8F252AA2}"/>
              </a:ext>
            </a:extLst>
          </p:cNvPr>
          <p:cNvSpPr>
            <a:spLocks noGrp="1"/>
          </p:cNvSpPr>
          <p:nvPr>
            <p:ph idx="1"/>
          </p:nvPr>
        </p:nvSpPr>
        <p:spPr>
          <a:xfrm>
            <a:off x="5183188" y="987425"/>
            <a:ext cx="6172200" cy="4873625"/>
          </a:xfrm>
        </p:spPr>
        <p:txBody>
          <a:bodyPr/>
          <a:lstStyle>
            <a:lvl1pPr>
              <a:defRPr sz="2800" b="1">
                <a:ln>
                  <a:noFill/>
                </a:ln>
                <a:latin typeface="+mj-lt"/>
              </a:defRPr>
            </a:lvl1pPr>
            <a:lvl2pPr>
              <a:defRPr sz="2400"/>
            </a:lvl2pPr>
            <a:lvl3pPr>
              <a:defRPr sz="2400"/>
            </a:lvl3pPr>
            <a:lvl4pPr>
              <a:defRPr lang="en-US" b="1" dirty="0">
                <a:latin typeface="+mj-lt"/>
              </a:defRPr>
            </a:lvl4pPr>
            <a:lvl5pPr>
              <a:defRPr lang="en-US" sz="1600" b="1" dirty="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4D6116A-57E2-49F4-B01F-14A233023412}"/>
              </a:ext>
            </a:extLst>
          </p:cNvPr>
          <p:cNvSpPr>
            <a:spLocks noGrp="1"/>
          </p:cNvSpPr>
          <p:nvPr>
            <p:ph type="body" sz="half" idx="2" hasCustomPrompt="1"/>
          </p:nvPr>
        </p:nvSpPr>
        <p:spPr>
          <a:xfrm>
            <a:off x="839788" y="2057400"/>
            <a:ext cx="3932237" cy="3811588"/>
          </a:xfrm>
        </p:spPr>
        <p:txBody>
          <a:bodyPr/>
          <a:lstStyle>
            <a:lvl1pPr marL="0" indent="0">
              <a:buNone/>
              <a:defRPr sz="1600" b="1">
                <a:ln>
                  <a:noFill/>
                </a:ln>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R="0" lvl="0" algn="l" defTabSz="914400" rtl="0" eaLnBrk="1" fontAlgn="auto" latinLnBrk="0" hangingPunct="1">
              <a:lnSpc>
                <a:spcPct val="90000"/>
              </a:lnSpc>
              <a:spcBef>
                <a:spcPts val="1000"/>
              </a:spcBef>
              <a:spcAft>
                <a:spcPts val="0"/>
              </a:spcAft>
              <a:buClr>
                <a:srgbClr val="6FBE44"/>
              </a:buClr>
              <a:buSzTx/>
              <a:tabLst/>
              <a:defRPr/>
            </a:pPr>
            <a:r>
              <a:rPr kumimoji="0" lang="en-US" sz="2800" b="1" i="0" u="none" strike="noStrike" kern="1200" cap="none" spc="0" normalizeH="0" baseline="0" noProof="0" dirty="0">
                <a:ln w="6350">
                  <a:noFill/>
                </a:ln>
                <a:solidFill>
                  <a:srgbClr val="000000"/>
                </a:solidFill>
                <a:effectLst/>
                <a:uLnTx/>
                <a:uFillTx/>
                <a:latin typeface="Century Gothic"/>
                <a:ea typeface="Open Sans" panose="020B0606030504020204" pitchFamily="34" charset="0"/>
                <a:cs typeface="Open Sans" panose="020B0606030504020204" pitchFamily="34" charset="0"/>
              </a:rPr>
              <a:t>Bullet Point</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	</a:t>
            </a:r>
          </a:p>
          <a:p>
            <a:pPr marR="0" lvl="2" algn="l" defTabSz="914400" rtl="0" eaLnBrk="1" fontAlgn="auto" latinLnBrk="0" hangingPunct="1">
              <a:lnSpc>
                <a:spcPct val="90000"/>
              </a:lnSpc>
              <a:spcBef>
                <a:spcPts val="500"/>
              </a:spcBef>
              <a:spcAft>
                <a:spcPts val="0"/>
              </a:spcAft>
              <a:buClrTx/>
              <a:buSzTx/>
              <a:tabLst/>
              <a:defRPr/>
            </a:pPr>
            <a:r>
              <a:rPr kumimoji="0" 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a:t>
            </a:r>
          </a:p>
        </p:txBody>
      </p:sp>
      <p:sp>
        <p:nvSpPr>
          <p:cNvPr id="6" name="Slide Number Placeholder 5">
            <a:extLst>
              <a:ext uri="{FF2B5EF4-FFF2-40B4-BE49-F238E27FC236}">
                <a16:creationId xmlns:a16="http://schemas.microsoft.com/office/drawing/2014/main" id="{84A28EF2-C28C-473F-8A1E-A6F811B0550C}"/>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
        <p:nvSpPr>
          <p:cNvPr id="7" name="Title 1">
            <a:extLst>
              <a:ext uri="{FF2B5EF4-FFF2-40B4-BE49-F238E27FC236}">
                <a16:creationId xmlns:a16="http://schemas.microsoft.com/office/drawing/2014/main" id="{6D22DCA0-9D63-4F50-968C-5B0A61DC9B3A}"/>
              </a:ext>
            </a:extLst>
          </p:cNvPr>
          <p:cNvSpPr>
            <a:spLocks noGrp="1"/>
          </p:cNvSpPr>
          <p:nvPr>
            <p:ph type="title"/>
          </p:nvPr>
        </p:nvSpPr>
        <p:spPr>
          <a:xfrm>
            <a:off x="839788" y="987425"/>
            <a:ext cx="3932237" cy="1069065"/>
          </a:xfrm>
        </p:spPr>
        <p:txBody>
          <a:bodyPr anchor="b">
            <a:noAutofit/>
          </a:bodyPr>
          <a:lstStyle>
            <a:lvl1pPr>
              <a:defRPr sz="3600" b="1">
                <a:ln>
                  <a:noFill/>
                </a:ln>
                <a:solidFill>
                  <a:schemeClr val="tx2"/>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642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86DA5D-34AA-45B8-B785-3C6D7937DE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E102C588-0A42-450A-94C5-12B57A0DEFA2}"/>
              </a:ext>
            </a:extLst>
          </p:cNvPr>
          <p:cNvSpPr>
            <a:spLocks noGrp="1"/>
          </p:cNvSpPr>
          <p:nvPr>
            <p:ph type="pic" idx="1"/>
          </p:nvPr>
        </p:nvSpPr>
        <p:spPr>
          <a:xfrm>
            <a:off x="6309360" y="0"/>
            <a:ext cx="5882640" cy="6525592"/>
          </a:xfrm>
        </p:spPr>
        <p:txBody>
          <a:bodyPr/>
          <a:lstStyle>
            <a:lvl1pPr marL="0" indent="0">
              <a:buNone/>
              <a:defRPr sz="3200" b="1" baseline="-250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6C4B76C5-55E3-49E1-98DE-4EE4B73DFA54}"/>
              </a:ext>
            </a:extLst>
          </p:cNvPr>
          <p:cNvSpPr>
            <a:spLocks noGrp="1"/>
          </p:cNvSpPr>
          <p:nvPr>
            <p:ph type="title"/>
          </p:nvPr>
        </p:nvSpPr>
        <p:spPr>
          <a:xfrm>
            <a:off x="839788" y="457200"/>
            <a:ext cx="3932237" cy="1064029"/>
          </a:xfrm>
        </p:spPr>
        <p:txBody>
          <a:bodyPr anchor="b">
            <a:noAutofit/>
          </a:bodyPr>
          <a:lstStyle>
            <a:lvl1pPr>
              <a:defRPr sz="3600" b="1">
                <a:ln>
                  <a:noFill/>
                </a:ln>
                <a:solidFill>
                  <a:schemeClr val="tx2"/>
                </a:solidFill>
                <a:latin typeface="+mj-lt"/>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473A275-6B3C-488D-A63F-71F8338961B2}"/>
              </a:ext>
            </a:extLst>
          </p:cNvPr>
          <p:cNvSpPr>
            <a:spLocks noGrp="1"/>
          </p:cNvSpPr>
          <p:nvPr>
            <p:ph type="body" sz="half" idx="2" hasCustomPrompt="1"/>
          </p:nvPr>
        </p:nvSpPr>
        <p:spPr>
          <a:xfrm>
            <a:off x="839788" y="1729047"/>
            <a:ext cx="4355667" cy="4139941"/>
          </a:xfrm>
        </p:spPr>
        <p:txBody>
          <a:bodyPr/>
          <a:lstStyle>
            <a:lvl1pPr marL="0" indent="0">
              <a:buNone/>
              <a:defRPr sz="1600" b="1">
                <a:ln>
                  <a:noFill/>
                </a:ln>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R="0" lvl="0" algn="l" defTabSz="914400" rtl="0" eaLnBrk="1" fontAlgn="auto" latinLnBrk="0" hangingPunct="1">
              <a:lnSpc>
                <a:spcPct val="90000"/>
              </a:lnSpc>
              <a:spcBef>
                <a:spcPts val="1000"/>
              </a:spcBef>
              <a:spcAft>
                <a:spcPts val="0"/>
              </a:spcAft>
              <a:buClr>
                <a:srgbClr val="6FBE44"/>
              </a:buClr>
              <a:buSzTx/>
              <a:tabLst/>
              <a:defRPr/>
            </a:pPr>
            <a:r>
              <a:rPr kumimoji="0" lang="en-US" sz="2800" b="1" i="0" u="none" strike="noStrike" kern="1200" cap="none" spc="0" normalizeH="0" baseline="0" noProof="0" dirty="0">
                <a:ln w="6350">
                  <a:noFill/>
                </a:ln>
                <a:solidFill>
                  <a:srgbClr val="000000"/>
                </a:solidFill>
                <a:effectLst/>
                <a:uLnTx/>
                <a:uFillTx/>
                <a:latin typeface="Century Gothic"/>
                <a:ea typeface="Open Sans" panose="020B0606030504020204" pitchFamily="34" charset="0"/>
                <a:cs typeface="Open Sans" panose="020B0606030504020204" pitchFamily="34" charset="0"/>
              </a:rPr>
              <a:t>Bullet Point</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	</a:t>
            </a:r>
          </a:p>
          <a:p>
            <a:pPr marR="0" lvl="2" algn="l" defTabSz="914400" rtl="0" eaLnBrk="1" fontAlgn="auto" latinLnBrk="0" hangingPunct="1">
              <a:lnSpc>
                <a:spcPct val="90000"/>
              </a:lnSpc>
              <a:spcBef>
                <a:spcPts val="500"/>
              </a:spcBef>
              <a:spcAft>
                <a:spcPts val="0"/>
              </a:spcAft>
              <a:buClrTx/>
              <a:buSzTx/>
              <a:tabLst/>
              <a:defRPr/>
            </a:pPr>
            <a:r>
              <a:rPr kumimoji="0" 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More info</a:t>
            </a:r>
          </a:p>
        </p:txBody>
      </p:sp>
      <p:sp>
        <p:nvSpPr>
          <p:cNvPr id="8" name="Slide Number Placeholder 5">
            <a:extLst>
              <a:ext uri="{FF2B5EF4-FFF2-40B4-BE49-F238E27FC236}">
                <a16:creationId xmlns:a16="http://schemas.microsoft.com/office/drawing/2014/main" id="{9551AA7D-70AA-4A35-B7BD-F7880A0B396E}"/>
              </a:ext>
            </a:extLst>
          </p:cNvPr>
          <p:cNvSpPr>
            <a:spLocks noGrp="1"/>
          </p:cNvSpPr>
          <p:nvPr>
            <p:ph type="sldNum" sz="quarter" idx="12"/>
          </p:nvPr>
        </p:nvSpPr>
        <p:spPr>
          <a:xfrm>
            <a:off x="8954218" y="6558742"/>
            <a:ext cx="3122763" cy="299258"/>
          </a:xfrm>
          <a:prstGeom prst="rect">
            <a:avLst/>
          </a:prstGeom>
        </p:spPr>
        <p:txBody>
          <a:bodyPr/>
          <a:lstStyle>
            <a:lvl1pPr>
              <a:defRPr>
                <a:ln w="9525">
                  <a:solidFill>
                    <a:schemeClr val="bg1"/>
                  </a:solidFill>
                </a:ln>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817901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845167-CB38-45C0-A54A-36F538C6BB7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B503EF7-CA88-470A-B424-032AD701B5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4D89903-5989-4481-B109-6844CB518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FF1D17A-5D80-419D-A73B-2068644559A3}"/>
              </a:ext>
            </a:extLst>
          </p:cNvPr>
          <p:cNvSpPr>
            <a:spLocks noGrp="1"/>
          </p:cNvSpPr>
          <p:nvPr>
            <p:ph type="sldNum" sz="quarter" idx="4"/>
          </p:nvPr>
        </p:nvSpPr>
        <p:spPr>
          <a:xfrm>
            <a:off x="8954218" y="6558742"/>
            <a:ext cx="3122763" cy="299258"/>
          </a:xfrm>
          <a:prstGeom prst="rect">
            <a:avLst/>
          </a:prstGeom>
        </p:spPr>
        <p:txBody>
          <a:bodyPr vert="horz" lIns="91440" tIns="45720" rIns="91440" bIns="45720" rtlCol="0" anchor="ctr"/>
          <a:lstStyle>
            <a:lvl1pPr algn="r">
              <a:defRPr sz="1200" b="1">
                <a:ln w="9525">
                  <a:solidFill>
                    <a:schemeClr val="bg1"/>
                  </a:solidFill>
                </a:ln>
                <a:solidFill>
                  <a:schemeClr val="bg1"/>
                </a:solidFill>
                <a:latin typeface="+mj-lt"/>
              </a:defRPr>
            </a:lvl1pPr>
          </a:lstStyle>
          <a:p>
            <a:fld id="{BF891440-8A38-4B35-B518-E5BA39D3850D}" type="slidenum">
              <a:rPr lang="en-US" smtClean="0"/>
              <a:pPr/>
              <a:t>‹#›</a:t>
            </a:fld>
            <a:endParaRPr lang="en-US" dirty="0"/>
          </a:p>
        </p:txBody>
      </p:sp>
    </p:spTree>
    <p:extLst>
      <p:ext uri="{BB962C8B-B14F-4D97-AF65-F5344CB8AC3E}">
        <p14:creationId xmlns:p14="http://schemas.microsoft.com/office/powerpoint/2010/main" val="1298789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914400" rtl="0" eaLnBrk="1" latinLnBrk="0" hangingPunct="1">
        <a:lnSpc>
          <a:spcPct val="90000"/>
        </a:lnSpc>
        <a:spcBef>
          <a:spcPct val="0"/>
        </a:spcBef>
        <a:buNone/>
        <a:defRPr sz="4400" b="1" kern="1200">
          <a:ln>
            <a:noFill/>
          </a:ln>
          <a:solidFill>
            <a:schemeClr val="tx2"/>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Proxima Nova Black" panose="02000506030000020004" pitchFamily="50" charset="0"/>
        <a:buChar char="⊲"/>
        <a:defRPr sz="2800" b="1" kern="1200">
          <a:ln w="635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eg"/><Relationship Id="rId11" Type="http://schemas.openxmlformats.org/officeDocument/2006/relationships/image" Target="../media/image4.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notesSlide" Target="../notesSlides/notesSlide10.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charlottenc.gov/Streets-and-Neighborhoods/Get-Involved/Neighborhood-Matching-Grants" TargetMode="External"/><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EC3A-77C6-4F6D-8BA3-8B148A57E48E}"/>
              </a:ext>
            </a:extLst>
          </p:cNvPr>
          <p:cNvSpPr>
            <a:spLocks noGrp="1"/>
          </p:cNvSpPr>
          <p:nvPr>
            <p:ph type="ctrTitle"/>
          </p:nvPr>
        </p:nvSpPr>
        <p:spPr>
          <a:xfrm>
            <a:off x="443344" y="1564542"/>
            <a:ext cx="11387295" cy="1250577"/>
          </a:xfrm>
        </p:spPr>
        <p:txBody>
          <a:bodyPr/>
          <a:lstStyle/>
          <a:p>
            <a:pPr>
              <a:lnSpc>
                <a:spcPct val="70000"/>
              </a:lnSpc>
            </a:pPr>
            <a:r>
              <a:rPr lang="en-US" sz="5000" dirty="0"/>
              <a:t>Neighborhood Matching Grants</a:t>
            </a:r>
          </a:p>
        </p:txBody>
      </p:sp>
      <p:sp>
        <p:nvSpPr>
          <p:cNvPr id="3" name="Subtitle 2">
            <a:extLst>
              <a:ext uri="{FF2B5EF4-FFF2-40B4-BE49-F238E27FC236}">
                <a16:creationId xmlns:a16="http://schemas.microsoft.com/office/drawing/2014/main" id="{4ED905B4-0870-47E1-A50F-99EF2C2FD59F}"/>
              </a:ext>
            </a:extLst>
          </p:cNvPr>
          <p:cNvSpPr>
            <a:spLocks noGrp="1"/>
          </p:cNvSpPr>
          <p:nvPr>
            <p:ph type="subTitle" idx="1"/>
          </p:nvPr>
        </p:nvSpPr>
        <p:spPr>
          <a:xfrm>
            <a:off x="443344" y="2815119"/>
            <a:ext cx="10517105" cy="745230"/>
          </a:xfrm>
        </p:spPr>
        <p:txBody>
          <a:bodyPr/>
          <a:lstStyle/>
          <a:p>
            <a:br>
              <a:rPr lang="en-US" sz="1000" dirty="0"/>
            </a:br>
            <a:r>
              <a:rPr lang="en-US" dirty="0"/>
              <a:t>Pre-application workshop, part 1 of 3</a:t>
            </a:r>
          </a:p>
        </p:txBody>
      </p:sp>
      <p:pic>
        <p:nvPicPr>
          <p:cNvPr id="6" name="Audio 5">
            <a:hlinkClick r:id="" action="ppaction://media"/>
            <a:extLst>
              <a:ext uri="{FF2B5EF4-FFF2-40B4-BE49-F238E27FC236}">
                <a16:creationId xmlns:a16="http://schemas.microsoft.com/office/drawing/2014/main" id="{C9A35C16-5A7E-4C3C-FFBF-D604928711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F3C3A09D-C203-871D-FBC8-B9E2C0256F0A}"/>
              </a:ext>
            </a:extLst>
          </p:cNvPr>
          <p:cNvSpPr txBox="1"/>
          <p:nvPr/>
        </p:nvSpPr>
        <p:spPr>
          <a:xfrm>
            <a:off x="443344" y="3429000"/>
            <a:ext cx="6508678" cy="400110"/>
          </a:xfrm>
          <a:prstGeom prst="rect">
            <a:avLst/>
          </a:prstGeom>
          <a:noFill/>
        </p:spPr>
        <p:txBody>
          <a:bodyPr wrap="square">
            <a:spAutoFit/>
          </a:bodyPr>
          <a:lstStyle/>
          <a:p>
            <a:r>
              <a:rPr lang="en-US" sz="2000" b="1" dirty="0">
                <a:ln w="12700">
                  <a:solidFill>
                    <a:srgbClr val="1A844B"/>
                  </a:solidFill>
                </a:ln>
                <a:solidFill>
                  <a:schemeClr val="tx2"/>
                </a:solidFill>
                <a:latin typeface="+mj-lt"/>
                <a:ea typeface="Open Sans Extrabold" panose="020B0906030804020204" pitchFamily="34" charset="0"/>
                <a:cs typeface="Open Sans Extrabold" panose="020B0906030804020204" pitchFamily="34" charset="0"/>
              </a:rPr>
              <a:t>Overview of Eligibility and Program Requirements</a:t>
            </a:r>
          </a:p>
        </p:txBody>
      </p:sp>
    </p:spTree>
    <p:extLst>
      <p:ext uri="{BB962C8B-B14F-4D97-AF65-F5344CB8AC3E}">
        <p14:creationId xmlns:p14="http://schemas.microsoft.com/office/powerpoint/2010/main" val="4009488129"/>
      </p:ext>
    </p:extLst>
  </p:cSld>
  <p:clrMapOvr>
    <a:masterClrMapping/>
  </p:clrMapOvr>
  <mc:AlternateContent xmlns:mc="http://schemas.openxmlformats.org/markup-compatibility/2006" xmlns:p14="http://schemas.microsoft.com/office/powerpoint/2010/main">
    <mc:Choice Requires="p14">
      <p:transition spd="slow" p14:dur="2000" advTm="5398"/>
    </mc:Choice>
    <mc:Fallback xmlns="">
      <p:transition spd="slow" advTm="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728118" y="48976"/>
            <a:ext cx="9801224"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600" b="1" dirty="0">
                <a:ln w="19050">
                  <a:noFill/>
                </a:ln>
                <a:solidFill>
                  <a:schemeClr val="tx2"/>
                </a:solidFill>
                <a:ea typeface="Open Sans Extrabold" panose="020B0906030804020204" pitchFamily="34" charset="0"/>
                <a:cs typeface="Open Sans Extrabold" panose="020B0906030804020204" pitchFamily="34" charset="0"/>
              </a:rPr>
              <a:t>Volunteer Engagement Ideas to Meet the </a:t>
            </a:r>
            <a:br>
              <a:rPr lang="en-US" sz="2600" b="1" dirty="0">
                <a:ln w="19050">
                  <a:noFill/>
                </a:ln>
                <a:solidFill>
                  <a:schemeClr val="tx2"/>
                </a:solidFill>
                <a:ea typeface="Open Sans Extrabold" panose="020B0906030804020204" pitchFamily="34" charset="0"/>
                <a:cs typeface="Open Sans Extrabold" panose="020B0906030804020204" pitchFamily="34" charset="0"/>
              </a:rPr>
            </a:br>
            <a:r>
              <a:rPr lang="en-US" sz="2600" b="1" dirty="0">
                <a:ln w="19050">
                  <a:noFill/>
                </a:ln>
                <a:solidFill>
                  <a:schemeClr val="tx2"/>
                </a:solidFill>
                <a:ea typeface="Open Sans Extrabold" panose="020B0906030804020204" pitchFamily="34" charset="0"/>
                <a:cs typeface="Open Sans Extrabold" panose="020B0906030804020204" pitchFamily="34" charset="0"/>
              </a:rPr>
              <a:t>Match Requirement</a:t>
            </a:r>
          </a:p>
        </p:txBody>
      </p:sp>
      <p:pic>
        <p:nvPicPr>
          <p:cNvPr id="11" name="Picture 10">
            <a:extLst>
              <a:ext uri="{FF2B5EF4-FFF2-40B4-BE49-F238E27FC236}">
                <a16:creationId xmlns:a16="http://schemas.microsoft.com/office/drawing/2014/main" id="{A5AB218A-217D-4FE1-AAB4-5C13FAF95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021" y="937219"/>
            <a:ext cx="2641850" cy="1651503"/>
          </a:xfrm>
          <a:prstGeom prst="rect">
            <a:avLst/>
          </a:prstGeom>
        </p:spPr>
      </p:pic>
      <p:pic>
        <p:nvPicPr>
          <p:cNvPr id="12" name="Picture 11">
            <a:extLst>
              <a:ext uri="{FF2B5EF4-FFF2-40B4-BE49-F238E27FC236}">
                <a16:creationId xmlns:a16="http://schemas.microsoft.com/office/drawing/2014/main" id="{93DE8AC2-1CB0-46E8-A28D-1B831763A1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219968" y="1071993"/>
            <a:ext cx="2543032" cy="2108376"/>
          </a:xfrm>
          <a:prstGeom prst="rect">
            <a:avLst/>
          </a:prstGeom>
        </p:spPr>
      </p:pic>
      <p:sp>
        <p:nvSpPr>
          <p:cNvPr id="4" name="TextBox 3">
            <a:extLst>
              <a:ext uri="{FF2B5EF4-FFF2-40B4-BE49-F238E27FC236}">
                <a16:creationId xmlns:a16="http://schemas.microsoft.com/office/drawing/2014/main" id="{5C95BC42-6C7B-4213-A2E4-C423B628B084}"/>
              </a:ext>
            </a:extLst>
          </p:cNvPr>
          <p:cNvSpPr txBox="1"/>
          <p:nvPr/>
        </p:nvSpPr>
        <p:spPr>
          <a:xfrm>
            <a:off x="284979" y="2544920"/>
            <a:ext cx="2666892" cy="492443"/>
          </a:xfrm>
          <a:prstGeom prst="rect">
            <a:avLst/>
          </a:prstGeom>
          <a:noFill/>
        </p:spPr>
        <p:txBody>
          <a:bodyPr wrap="square" rtlCol="0">
            <a:spAutoFit/>
          </a:bodyPr>
          <a:lstStyle/>
          <a:p>
            <a:pPr algn="ctr"/>
            <a:r>
              <a:rPr lang="en-US" sz="1400" dirty="0"/>
              <a:t>Outdoor Movie Night</a:t>
            </a:r>
            <a:br>
              <a:rPr lang="en-US" sz="1400" dirty="0"/>
            </a:br>
            <a:r>
              <a:rPr lang="en-US" sz="1200" dirty="0"/>
              <a:t>Carmel Village</a:t>
            </a:r>
          </a:p>
        </p:txBody>
      </p:sp>
      <p:sp>
        <p:nvSpPr>
          <p:cNvPr id="13" name="TextBox 12">
            <a:extLst>
              <a:ext uri="{FF2B5EF4-FFF2-40B4-BE49-F238E27FC236}">
                <a16:creationId xmlns:a16="http://schemas.microsoft.com/office/drawing/2014/main" id="{4837510E-C679-41A6-BA1D-E0C7349B4C38}"/>
              </a:ext>
            </a:extLst>
          </p:cNvPr>
          <p:cNvSpPr txBox="1"/>
          <p:nvPr/>
        </p:nvSpPr>
        <p:spPr>
          <a:xfrm>
            <a:off x="6219968" y="3114158"/>
            <a:ext cx="2543032" cy="492443"/>
          </a:xfrm>
          <a:prstGeom prst="rect">
            <a:avLst/>
          </a:prstGeom>
          <a:noFill/>
        </p:spPr>
        <p:txBody>
          <a:bodyPr wrap="square" rtlCol="0">
            <a:spAutoFit/>
          </a:bodyPr>
          <a:lstStyle/>
          <a:p>
            <a:pPr algn="ctr"/>
            <a:r>
              <a:rPr lang="en-US" sz="1400" dirty="0"/>
              <a:t>Reflexology Workshop</a:t>
            </a:r>
            <a:br>
              <a:rPr lang="en-US" sz="1400" dirty="0"/>
            </a:br>
            <a:r>
              <a:rPr lang="en-US" sz="1200" dirty="0"/>
              <a:t>Becton Park</a:t>
            </a:r>
          </a:p>
        </p:txBody>
      </p:sp>
      <p:pic>
        <p:nvPicPr>
          <p:cNvPr id="5" name="Picture 4">
            <a:extLst>
              <a:ext uri="{FF2B5EF4-FFF2-40B4-BE49-F238E27FC236}">
                <a16:creationId xmlns:a16="http://schemas.microsoft.com/office/drawing/2014/main" id="{2DB737CC-D022-458E-904D-5829590F2DBB}"/>
              </a:ext>
            </a:extLst>
          </p:cNvPr>
          <p:cNvPicPr>
            <a:picLocks noChangeAspect="1"/>
          </p:cNvPicPr>
          <p:nvPr/>
        </p:nvPicPr>
        <p:blipFill>
          <a:blip r:embed="rId7"/>
          <a:stretch>
            <a:fillRect/>
          </a:stretch>
        </p:blipFill>
        <p:spPr>
          <a:xfrm>
            <a:off x="3238501" y="1090160"/>
            <a:ext cx="2426774" cy="2064008"/>
          </a:xfrm>
          <a:prstGeom prst="rect">
            <a:avLst/>
          </a:prstGeom>
        </p:spPr>
      </p:pic>
      <p:sp>
        <p:nvSpPr>
          <p:cNvPr id="14" name="TextBox 13">
            <a:extLst>
              <a:ext uri="{FF2B5EF4-FFF2-40B4-BE49-F238E27FC236}">
                <a16:creationId xmlns:a16="http://schemas.microsoft.com/office/drawing/2014/main" id="{538FCA8B-12F4-407B-ACC3-C11D9CC44CF3}"/>
              </a:ext>
            </a:extLst>
          </p:cNvPr>
          <p:cNvSpPr txBox="1"/>
          <p:nvPr/>
        </p:nvSpPr>
        <p:spPr>
          <a:xfrm>
            <a:off x="3351287" y="3135558"/>
            <a:ext cx="2313988" cy="492443"/>
          </a:xfrm>
          <a:prstGeom prst="rect">
            <a:avLst/>
          </a:prstGeom>
          <a:noFill/>
        </p:spPr>
        <p:txBody>
          <a:bodyPr wrap="square" rtlCol="0">
            <a:spAutoFit/>
          </a:bodyPr>
          <a:lstStyle/>
          <a:p>
            <a:pPr algn="ctr"/>
            <a:r>
              <a:rPr lang="en-US" sz="1400" dirty="0"/>
              <a:t>Graduation Celebration</a:t>
            </a:r>
            <a:br>
              <a:rPr lang="en-US" sz="1400" dirty="0"/>
            </a:br>
            <a:r>
              <a:rPr lang="en-US" sz="1200" dirty="0"/>
              <a:t>Shannon Park</a:t>
            </a:r>
          </a:p>
        </p:txBody>
      </p:sp>
      <p:pic>
        <p:nvPicPr>
          <p:cNvPr id="15" name="Picture 14" descr="A picture containing text, tree&#10;&#10;Description automatically generated">
            <a:extLst>
              <a:ext uri="{FF2B5EF4-FFF2-40B4-BE49-F238E27FC236}">
                <a16:creationId xmlns:a16="http://schemas.microsoft.com/office/drawing/2014/main" id="{24533224-4FFF-4C3E-916F-441162991E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74575" y="3617809"/>
            <a:ext cx="2524838" cy="1893629"/>
          </a:xfrm>
          <a:prstGeom prst="rect">
            <a:avLst/>
          </a:prstGeom>
        </p:spPr>
      </p:pic>
      <p:sp>
        <p:nvSpPr>
          <p:cNvPr id="18" name="TextBox 17">
            <a:extLst>
              <a:ext uri="{FF2B5EF4-FFF2-40B4-BE49-F238E27FC236}">
                <a16:creationId xmlns:a16="http://schemas.microsoft.com/office/drawing/2014/main" id="{D5C41C6A-E435-4BE5-8D53-7C96E56CBC69}"/>
              </a:ext>
            </a:extLst>
          </p:cNvPr>
          <p:cNvSpPr txBox="1"/>
          <p:nvPr/>
        </p:nvSpPr>
        <p:spPr>
          <a:xfrm>
            <a:off x="793715" y="5813713"/>
            <a:ext cx="1890094" cy="492443"/>
          </a:xfrm>
          <a:prstGeom prst="rect">
            <a:avLst/>
          </a:prstGeom>
          <a:noFill/>
        </p:spPr>
        <p:txBody>
          <a:bodyPr wrap="square" rtlCol="0">
            <a:spAutoFit/>
          </a:bodyPr>
          <a:lstStyle/>
          <a:p>
            <a:pPr algn="ctr"/>
            <a:r>
              <a:rPr lang="en-US" sz="1400" dirty="0"/>
              <a:t>Food Vendors</a:t>
            </a:r>
            <a:br>
              <a:rPr lang="en-US" sz="1400" dirty="0"/>
            </a:br>
            <a:r>
              <a:rPr lang="en-US" sz="1200" dirty="0"/>
              <a:t>Belmar Place</a:t>
            </a:r>
          </a:p>
        </p:txBody>
      </p:sp>
      <p:pic>
        <p:nvPicPr>
          <p:cNvPr id="2" name="Picture 1">
            <a:extLst>
              <a:ext uri="{FF2B5EF4-FFF2-40B4-BE49-F238E27FC236}">
                <a16:creationId xmlns:a16="http://schemas.microsoft.com/office/drawing/2014/main" id="{D02AA369-9C15-437A-B1D1-ACAFC576F7F5}"/>
              </a:ext>
            </a:extLst>
          </p:cNvPr>
          <p:cNvPicPr>
            <a:picLocks noChangeAspect="1"/>
          </p:cNvPicPr>
          <p:nvPr/>
        </p:nvPicPr>
        <p:blipFill>
          <a:blip r:embed="rId9"/>
          <a:stretch>
            <a:fillRect/>
          </a:stretch>
        </p:blipFill>
        <p:spPr>
          <a:xfrm>
            <a:off x="9158237" y="1093371"/>
            <a:ext cx="2611289" cy="1713159"/>
          </a:xfrm>
          <a:prstGeom prst="rect">
            <a:avLst/>
          </a:prstGeom>
        </p:spPr>
      </p:pic>
      <p:sp>
        <p:nvSpPr>
          <p:cNvPr id="19" name="TextBox 18">
            <a:extLst>
              <a:ext uri="{FF2B5EF4-FFF2-40B4-BE49-F238E27FC236}">
                <a16:creationId xmlns:a16="http://schemas.microsoft.com/office/drawing/2014/main" id="{83C5A90A-DFFB-4142-924D-0C3C91D8DF5E}"/>
              </a:ext>
            </a:extLst>
          </p:cNvPr>
          <p:cNvSpPr txBox="1"/>
          <p:nvPr/>
        </p:nvSpPr>
        <p:spPr>
          <a:xfrm>
            <a:off x="9058276" y="2797139"/>
            <a:ext cx="2711250" cy="492443"/>
          </a:xfrm>
          <a:prstGeom prst="rect">
            <a:avLst/>
          </a:prstGeom>
          <a:noFill/>
        </p:spPr>
        <p:txBody>
          <a:bodyPr wrap="square" rtlCol="0">
            <a:spAutoFit/>
          </a:bodyPr>
          <a:lstStyle/>
          <a:p>
            <a:pPr algn="ctr"/>
            <a:r>
              <a:rPr lang="en-US" sz="1400" dirty="0"/>
              <a:t>Social Activities with Pets</a:t>
            </a:r>
            <a:br>
              <a:rPr lang="en-US" sz="1400" dirty="0"/>
            </a:br>
            <a:r>
              <a:rPr lang="en-US" sz="1200" dirty="0"/>
              <a:t>Huntington Ridge</a:t>
            </a:r>
          </a:p>
        </p:txBody>
      </p:sp>
      <p:sp>
        <p:nvSpPr>
          <p:cNvPr id="9" name="TextBox 8">
            <a:extLst>
              <a:ext uri="{FF2B5EF4-FFF2-40B4-BE49-F238E27FC236}">
                <a16:creationId xmlns:a16="http://schemas.microsoft.com/office/drawing/2014/main" id="{F2C0FB1D-B03F-8A47-3DA3-307C1AADC3D9}"/>
              </a:ext>
            </a:extLst>
          </p:cNvPr>
          <p:cNvSpPr txBox="1"/>
          <p:nvPr/>
        </p:nvSpPr>
        <p:spPr>
          <a:xfrm>
            <a:off x="9158237" y="3704784"/>
            <a:ext cx="2611289" cy="2554545"/>
          </a:xfrm>
          <a:custGeom>
            <a:avLst/>
            <a:gdLst>
              <a:gd name="connsiteX0" fmla="*/ 0 w 2611289"/>
              <a:gd name="connsiteY0" fmla="*/ 0 h 2554545"/>
              <a:gd name="connsiteX1" fmla="*/ 496145 w 2611289"/>
              <a:gd name="connsiteY1" fmla="*/ 0 h 2554545"/>
              <a:gd name="connsiteX2" fmla="*/ 940064 w 2611289"/>
              <a:gd name="connsiteY2" fmla="*/ 0 h 2554545"/>
              <a:gd name="connsiteX3" fmla="*/ 1514548 w 2611289"/>
              <a:gd name="connsiteY3" fmla="*/ 0 h 2554545"/>
              <a:gd name="connsiteX4" fmla="*/ 2010693 w 2611289"/>
              <a:gd name="connsiteY4" fmla="*/ 0 h 2554545"/>
              <a:gd name="connsiteX5" fmla="*/ 2611289 w 2611289"/>
              <a:gd name="connsiteY5" fmla="*/ 0 h 2554545"/>
              <a:gd name="connsiteX6" fmla="*/ 2611289 w 2611289"/>
              <a:gd name="connsiteY6" fmla="*/ 562000 h 2554545"/>
              <a:gd name="connsiteX7" fmla="*/ 2611289 w 2611289"/>
              <a:gd name="connsiteY7" fmla="*/ 1072909 h 2554545"/>
              <a:gd name="connsiteX8" fmla="*/ 2611289 w 2611289"/>
              <a:gd name="connsiteY8" fmla="*/ 1583818 h 2554545"/>
              <a:gd name="connsiteX9" fmla="*/ 2611289 w 2611289"/>
              <a:gd name="connsiteY9" fmla="*/ 2043636 h 2554545"/>
              <a:gd name="connsiteX10" fmla="*/ 2611289 w 2611289"/>
              <a:gd name="connsiteY10" fmla="*/ 2554545 h 2554545"/>
              <a:gd name="connsiteX11" fmla="*/ 2089031 w 2611289"/>
              <a:gd name="connsiteY11" fmla="*/ 2554545 h 2554545"/>
              <a:gd name="connsiteX12" fmla="*/ 1592886 w 2611289"/>
              <a:gd name="connsiteY12" fmla="*/ 2554545 h 2554545"/>
              <a:gd name="connsiteX13" fmla="*/ 1018403 w 2611289"/>
              <a:gd name="connsiteY13" fmla="*/ 2554545 h 2554545"/>
              <a:gd name="connsiteX14" fmla="*/ 443919 w 2611289"/>
              <a:gd name="connsiteY14" fmla="*/ 2554545 h 2554545"/>
              <a:gd name="connsiteX15" fmla="*/ 0 w 2611289"/>
              <a:gd name="connsiteY15" fmla="*/ 2554545 h 2554545"/>
              <a:gd name="connsiteX16" fmla="*/ 0 w 2611289"/>
              <a:gd name="connsiteY16" fmla="*/ 2043636 h 2554545"/>
              <a:gd name="connsiteX17" fmla="*/ 0 w 2611289"/>
              <a:gd name="connsiteY17" fmla="*/ 1558272 h 2554545"/>
              <a:gd name="connsiteX18" fmla="*/ 0 w 2611289"/>
              <a:gd name="connsiteY18" fmla="*/ 1124000 h 2554545"/>
              <a:gd name="connsiteX19" fmla="*/ 0 w 2611289"/>
              <a:gd name="connsiteY19" fmla="*/ 664182 h 2554545"/>
              <a:gd name="connsiteX20" fmla="*/ 0 w 2611289"/>
              <a:gd name="connsiteY2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1289" h="2554545" extrusionOk="0">
                <a:moveTo>
                  <a:pt x="0" y="0"/>
                </a:moveTo>
                <a:cubicBezTo>
                  <a:pt x="233275" y="-39829"/>
                  <a:pt x="356681" y="14749"/>
                  <a:pt x="496145" y="0"/>
                </a:cubicBezTo>
                <a:cubicBezTo>
                  <a:pt x="635610" y="-14749"/>
                  <a:pt x="812840" y="11464"/>
                  <a:pt x="940064" y="0"/>
                </a:cubicBezTo>
                <a:cubicBezTo>
                  <a:pt x="1067288" y="-11464"/>
                  <a:pt x="1336104" y="35733"/>
                  <a:pt x="1514548" y="0"/>
                </a:cubicBezTo>
                <a:cubicBezTo>
                  <a:pt x="1692992" y="-35733"/>
                  <a:pt x="1840419" y="32618"/>
                  <a:pt x="2010693" y="0"/>
                </a:cubicBezTo>
                <a:cubicBezTo>
                  <a:pt x="2180967" y="-32618"/>
                  <a:pt x="2429405" y="3060"/>
                  <a:pt x="2611289" y="0"/>
                </a:cubicBezTo>
                <a:cubicBezTo>
                  <a:pt x="2626498" y="134651"/>
                  <a:pt x="2592528" y="343717"/>
                  <a:pt x="2611289" y="562000"/>
                </a:cubicBezTo>
                <a:cubicBezTo>
                  <a:pt x="2630050" y="780283"/>
                  <a:pt x="2554488" y="902661"/>
                  <a:pt x="2611289" y="1072909"/>
                </a:cubicBezTo>
                <a:cubicBezTo>
                  <a:pt x="2668090" y="1243157"/>
                  <a:pt x="2574674" y="1459986"/>
                  <a:pt x="2611289" y="1583818"/>
                </a:cubicBezTo>
                <a:cubicBezTo>
                  <a:pt x="2647904" y="1707650"/>
                  <a:pt x="2576441" y="1950917"/>
                  <a:pt x="2611289" y="2043636"/>
                </a:cubicBezTo>
                <a:cubicBezTo>
                  <a:pt x="2646137" y="2136355"/>
                  <a:pt x="2603465" y="2346749"/>
                  <a:pt x="2611289" y="2554545"/>
                </a:cubicBezTo>
                <a:cubicBezTo>
                  <a:pt x="2417262" y="2584182"/>
                  <a:pt x="2241411" y="2529718"/>
                  <a:pt x="2089031" y="2554545"/>
                </a:cubicBezTo>
                <a:cubicBezTo>
                  <a:pt x="1936651" y="2579372"/>
                  <a:pt x="1771400" y="2495671"/>
                  <a:pt x="1592886" y="2554545"/>
                </a:cubicBezTo>
                <a:cubicBezTo>
                  <a:pt x="1414373" y="2613419"/>
                  <a:pt x="1257576" y="2516286"/>
                  <a:pt x="1018403" y="2554545"/>
                </a:cubicBezTo>
                <a:cubicBezTo>
                  <a:pt x="779230" y="2592804"/>
                  <a:pt x="700761" y="2539677"/>
                  <a:pt x="443919" y="2554545"/>
                </a:cubicBezTo>
                <a:cubicBezTo>
                  <a:pt x="187077" y="2569413"/>
                  <a:pt x="114201" y="2524425"/>
                  <a:pt x="0" y="2554545"/>
                </a:cubicBezTo>
                <a:cubicBezTo>
                  <a:pt x="-33668" y="2384080"/>
                  <a:pt x="19553" y="2250321"/>
                  <a:pt x="0" y="2043636"/>
                </a:cubicBezTo>
                <a:cubicBezTo>
                  <a:pt x="-19553" y="1836951"/>
                  <a:pt x="22140" y="1711261"/>
                  <a:pt x="0" y="1558272"/>
                </a:cubicBezTo>
                <a:cubicBezTo>
                  <a:pt x="-22140" y="1405283"/>
                  <a:pt x="40236" y="1255729"/>
                  <a:pt x="0" y="1124000"/>
                </a:cubicBezTo>
                <a:cubicBezTo>
                  <a:pt x="-40236" y="992271"/>
                  <a:pt x="21048" y="761847"/>
                  <a:pt x="0" y="664182"/>
                </a:cubicBezTo>
                <a:cubicBezTo>
                  <a:pt x="-21048" y="566517"/>
                  <a:pt x="50226" y="158920"/>
                  <a:pt x="0" y="0"/>
                </a:cubicBezTo>
                <a:close/>
              </a:path>
            </a:pathLst>
          </a:custGeom>
          <a:noFill/>
          <a:ln w="28575">
            <a:gradFill>
              <a:gsLst>
                <a:gs pos="0">
                  <a:srgbClr val="1A844B"/>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buSzPct val="80000"/>
            </a:pPr>
            <a:r>
              <a:rPr lang="en-US" sz="1600" dirty="0">
                <a:solidFill>
                  <a:schemeClr val="tx1"/>
                </a:solidFill>
                <a:latin typeface="Calibri" panose="020F0502020204030204" pitchFamily="34" charset="0"/>
              </a:rPr>
              <a:t>Other Match Suggestions- street adoption, project planning &amp; update meetings, site preparation, youth participation, groundbreaking/ribbon cutting celebrations, get to know your neighbor events, project installation, communications </a:t>
            </a:r>
            <a:r>
              <a:rPr lang="en-US" sz="1600" b="1" u="sng" dirty="0">
                <a:solidFill>
                  <a:schemeClr val="tx1"/>
                </a:solidFill>
                <a:latin typeface="Calibri" panose="020F0502020204030204" pitchFamily="34" charset="0"/>
              </a:rPr>
              <a:t>and more!</a:t>
            </a:r>
          </a:p>
        </p:txBody>
      </p:sp>
      <p:pic>
        <p:nvPicPr>
          <p:cNvPr id="16" name="Picture 2" descr="C:\Users\95659\AppData\Local\Microsoft\Windows\Temporary Internet Files\Content.Outlook\NLVLQA4T\DSC_0453 Group pic.JPG">
            <a:extLst>
              <a:ext uri="{FF2B5EF4-FFF2-40B4-BE49-F238E27FC236}">
                <a16:creationId xmlns:a16="http://schemas.microsoft.com/office/drawing/2014/main" id="{B0812F3E-4C37-2DAE-5DCF-3A213147152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3103"/>
          <a:stretch/>
        </p:blipFill>
        <p:spPr bwMode="auto">
          <a:xfrm>
            <a:off x="3238501" y="3735920"/>
            <a:ext cx="5524499" cy="20905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ECFDED-2F62-CE77-845F-570568E97B08}"/>
              </a:ext>
            </a:extLst>
          </p:cNvPr>
          <p:cNvSpPr txBox="1"/>
          <p:nvPr/>
        </p:nvSpPr>
        <p:spPr>
          <a:xfrm>
            <a:off x="3238500" y="5844581"/>
            <a:ext cx="5524499" cy="492443"/>
          </a:xfrm>
          <a:prstGeom prst="rect">
            <a:avLst/>
          </a:prstGeom>
          <a:noFill/>
        </p:spPr>
        <p:txBody>
          <a:bodyPr wrap="square" rtlCol="0">
            <a:spAutoFit/>
          </a:bodyPr>
          <a:lstStyle/>
          <a:p>
            <a:pPr algn="ctr"/>
            <a:r>
              <a:rPr lang="en-US" sz="1400" dirty="0"/>
              <a:t>Community Clean Up</a:t>
            </a:r>
            <a:br>
              <a:rPr lang="en-US" sz="1400" dirty="0"/>
            </a:br>
            <a:r>
              <a:rPr lang="en-US" sz="1200" dirty="0"/>
              <a:t>Ravenwood Neighborhood </a:t>
            </a:r>
          </a:p>
        </p:txBody>
      </p:sp>
      <p:pic>
        <p:nvPicPr>
          <p:cNvPr id="27" name="Audio 26">
            <a:hlinkClick r:id="" action="ppaction://media"/>
            <a:extLst>
              <a:ext uri="{FF2B5EF4-FFF2-40B4-BE49-F238E27FC236}">
                <a16:creationId xmlns:a16="http://schemas.microsoft.com/office/drawing/2014/main" id="{0389D0CF-C506-8296-BCF5-5381BE089D1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2726445"/>
      </p:ext>
    </p:extLst>
  </p:cSld>
  <p:clrMapOvr>
    <a:masterClrMapping/>
  </p:clrMapOvr>
  <mc:AlternateContent xmlns:mc="http://schemas.openxmlformats.org/markup-compatibility/2006" xmlns:p14="http://schemas.microsoft.com/office/powerpoint/2010/main">
    <mc:Choice Requires="p14">
      <p:transition spd="slow" p14:dur="2000" advTm="98280"/>
    </mc:Choice>
    <mc:Fallback xmlns="">
      <p:transition spd="slow" advTm="9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83CD-E3F2-D171-BC52-81F6E5B59E88}"/>
              </a:ext>
            </a:extLst>
          </p:cNvPr>
          <p:cNvSpPr>
            <a:spLocks noGrp="1"/>
          </p:cNvSpPr>
          <p:nvPr>
            <p:ph type="title"/>
          </p:nvPr>
        </p:nvSpPr>
        <p:spPr>
          <a:xfrm>
            <a:off x="518886" y="186938"/>
            <a:ext cx="10515600" cy="1325563"/>
          </a:xfrm>
        </p:spPr>
        <p:txBody>
          <a:bodyPr/>
          <a:lstStyle/>
          <a:p>
            <a:r>
              <a:rPr lang="en-US" dirty="0"/>
              <a:t>More Information</a:t>
            </a:r>
          </a:p>
        </p:txBody>
      </p:sp>
      <p:sp>
        <p:nvSpPr>
          <p:cNvPr id="4" name="Slide Number Placeholder 3">
            <a:extLst>
              <a:ext uri="{FF2B5EF4-FFF2-40B4-BE49-F238E27FC236}">
                <a16:creationId xmlns:a16="http://schemas.microsoft.com/office/drawing/2014/main" id="{1D4D2F0A-7C4A-3FA9-6D15-61781C320788}"/>
              </a:ext>
            </a:extLst>
          </p:cNvPr>
          <p:cNvSpPr>
            <a:spLocks noGrp="1"/>
          </p:cNvSpPr>
          <p:nvPr>
            <p:ph type="sldNum" sz="quarter" idx="12"/>
          </p:nvPr>
        </p:nvSpPr>
        <p:spPr/>
        <p:txBody>
          <a:bodyPr/>
          <a:lstStyle/>
          <a:p>
            <a:fld id="{BF891440-8A38-4B35-B518-E5BA39D3850D}" type="slidenum">
              <a:rPr lang="en-US" smtClean="0"/>
              <a:pPr/>
              <a:t>11</a:t>
            </a:fld>
            <a:endParaRPr lang="en-US" dirty="0"/>
          </a:p>
        </p:txBody>
      </p:sp>
      <p:pic>
        <p:nvPicPr>
          <p:cNvPr id="5" name="Picture 4" descr="Qr code&#10;&#10;Description automatically generated">
            <a:extLst>
              <a:ext uri="{FF2B5EF4-FFF2-40B4-BE49-F238E27FC236}">
                <a16:creationId xmlns:a16="http://schemas.microsoft.com/office/drawing/2014/main" id="{B9BA7BCC-3581-1ACA-9CCD-0464E4D07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898" y="2047978"/>
            <a:ext cx="1743102" cy="1743102"/>
          </a:xfrm>
          <a:prstGeom prst="rect">
            <a:avLst/>
          </a:prstGeom>
        </p:spPr>
      </p:pic>
      <p:sp>
        <p:nvSpPr>
          <p:cNvPr id="7" name="TextBox 6">
            <a:extLst>
              <a:ext uri="{FF2B5EF4-FFF2-40B4-BE49-F238E27FC236}">
                <a16:creationId xmlns:a16="http://schemas.microsoft.com/office/drawing/2014/main" id="{257CE525-6B63-E2BF-A1C7-129AFC246E57}"/>
              </a:ext>
            </a:extLst>
          </p:cNvPr>
          <p:cNvSpPr txBox="1"/>
          <p:nvPr/>
        </p:nvSpPr>
        <p:spPr>
          <a:xfrm>
            <a:off x="2699657" y="1355253"/>
            <a:ext cx="8654143" cy="646331"/>
          </a:xfrm>
          <a:prstGeom prst="rect">
            <a:avLst/>
          </a:prstGeom>
          <a:noFill/>
        </p:spPr>
        <p:txBody>
          <a:bodyPr wrap="square">
            <a:spAutoFit/>
          </a:bodyPr>
          <a:lstStyle/>
          <a:p>
            <a:r>
              <a:rPr lang="en-US" sz="1800" dirty="0">
                <a:solidFill>
                  <a:schemeClr val="tx2"/>
                </a:solidFill>
                <a:hlinkClick r:id="rId6">
                  <a:extLst>
                    <a:ext uri="{A12FA001-AC4F-418D-AE19-62706E023703}">
                      <ahyp:hlinkClr xmlns:ahyp="http://schemas.microsoft.com/office/drawing/2018/hyperlinkcolor" val="tx"/>
                    </a:ext>
                  </a:extLst>
                </a:hlinkClick>
              </a:rPr>
              <a:t>https://www.charlottenc.gov/Streets-and-Neighborhoods/Get-Involved/Neighborhood-Matching-Grants</a:t>
            </a:r>
            <a:r>
              <a:rPr lang="en-US" sz="1800" dirty="0">
                <a:solidFill>
                  <a:schemeClr val="tx2"/>
                </a:solidFill>
              </a:rPr>
              <a:t> </a:t>
            </a:r>
          </a:p>
        </p:txBody>
      </p:sp>
      <p:sp>
        <p:nvSpPr>
          <p:cNvPr id="8" name="TextBox 7">
            <a:extLst>
              <a:ext uri="{FF2B5EF4-FFF2-40B4-BE49-F238E27FC236}">
                <a16:creationId xmlns:a16="http://schemas.microsoft.com/office/drawing/2014/main" id="{D76A3036-3D1A-A54A-89E7-FCBEE3309BFE}"/>
              </a:ext>
            </a:extLst>
          </p:cNvPr>
          <p:cNvSpPr txBox="1"/>
          <p:nvPr/>
        </p:nvSpPr>
        <p:spPr>
          <a:xfrm>
            <a:off x="517213" y="1387710"/>
            <a:ext cx="1683657" cy="369332"/>
          </a:xfrm>
          <a:prstGeom prst="rect">
            <a:avLst/>
          </a:prstGeom>
          <a:noFill/>
        </p:spPr>
        <p:txBody>
          <a:bodyPr wrap="square" rtlCol="0">
            <a:spAutoFit/>
          </a:bodyPr>
          <a:lstStyle/>
          <a:p>
            <a:r>
              <a:rPr lang="en-US" dirty="0"/>
              <a:t>NMG Website</a:t>
            </a:r>
          </a:p>
        </p:txBody>
      </p:sp>
      <p:sp>
        <p:nvSpPr>
          <p:cNvPr id="9" name="TextBox 8">
            <a:extLst>
              <a:ext uri="{FF2B5EF4-FFF2-40B4-BE49-F238E27FC236}">
                <a16:creationId xmlns:a16="http://schemas.microsoft.com/office/drawing/2014/main" id="{3375A4E9-1890-2A50-A36D-89D2F1D3A96E}"/>
              </a:ext>
            </a:extLst>
          </p:cNvPr>
          <p:cNvSpPr txBox="1"/>
          <p:nvPr/>
        </p:nvSpPr>
        <p:spPr>
          <a:xfrm>
            <a:off x="517213" y="2583320"/>
            <a:ext cx="4049486" cy="923330"/>
          </a:xfrm>
          <a:prstGeom prst="rect">
            <a:avLst/>
          </a:prstGeom>
          <a:noFill/>
        </p:spPr>
        <p:txBody>
          <a:bodyPr wrap="square" rtlCol="0">
            <a:spAutoFit/>
          </a:bodyPr>
          <a:lstStyle/>
          <a:p>
            <a:r>
              <a:rPr lang="en-US" dirty="0"/>
              <a:t>Sign-In Sheets, Current Guidelines</a:t>
            </a:r>
            <a:br>
              <a:rPr lang="en-US" dirty="0"/>
            </a:br>
            <a:r>
              <a:rPr lang="en-US" dirty="0"/>
              <a:t>and Other Documents</a:t>
            </a:r>
            <a:br>
              <a:rPr lang="en-US" dirty="0"/>
            </a:br>
            <a:r>
              <a:rPr lang="en-US" dirty="0">
                <a:solidFill>
                  <a:schemeClr val="tx2"/>
                </a:solidFill>
              </a:rPr>
              <a:t>https://publicinput.com/nmgforms</a:t>
            </a:r>
          </a:p>
        </p:txBody>
      </p:sp>
      <p:sp>
        <p:nvSpPr>
          <p:cNvPr id="10" name="TextBox 9">
            <a:extLst>
              <a:ext uri="{FF2B5EF4-FFF2-40B4-BE49-F238E27FC236}">
                <a16:creationId xmlns:a16="http://schemas.microsoft.com/office/drawing/2014/main" id="{B05F2A49-1AFD-7109-7395-396FCC73928D}"/>
              </a:ext>
            </a:extLst>
          </p:cNvPr>
          <p:cNvSpPr txBox="1"/>
          <p:nvPr/>
        </p:nvSpPr>
        <p:spPr>
          <a:xfrm>
            <a:off x="517213" y="3955142"/>
            <a:ext cx="1248229" cy="369332"/>
          </a:xfrm>
          <a:prstGeom prst="rect">
            <a:avLst/>
          </a:prstGeom>
          <a:noFill/>
        </p:spPr>
        <p:txBody>
          <a:bodyPr wrap="square" rtlCol="0">
            <a:spAutoFit/>
          </a:bodyPr>
          <a:lstStyle/>
          <a:p>
            <a:r>
              <a:rPr lang="en-US" dirty="0"/>
              <a:t>Questions:</a:t>
            </a:r>
          </a:p>
        </p:txBody>
      </p:sp>
      <p:graphicFrame>
        <p:nvGraphicFramePr>
          <p:cNvPr id="11" name="Table 5">
            <a:extLst>
              <a:ext uri="{FF2B5EF4-FFF2-40B4-BE49-F238E27FC236}">
                <a16:creationId xmlns:a16="http://schemas.microsoft.com/office/drawing/2014/main" id="{54182E99-F0B0-2DE5-8C13-5E7D30166FD2}"/>
              </a:ext>
            </a:extLst>
          </p:cNvPr>
          <p:cNvGraphicFramePr>
            <a:graphicFrameLocks noGrp="1"/>
          </p:cNvGraphicFramePr>
          <p:nvPr>
            <p:extLst>
              <p:ext uri="{D42A27DB-BD31-4B8C-83A1-F6EECF244321}">
                <p14:modId xmlns:p14="http://schemas.microsoft.com/office/powerpoint/2010/main" val="252161555"/>
              </p:ext>
            </p:extLst>
          </p:nvPr>
        </p:nvGraphicFramePr>
        <p:xfrm>
          <a:off x="1964035" y="3955142"/>
          <a:ext cx="7625302" cy="2286000"/>
        </p:xfrm>
        <a:graphic>
          <a:graphicData uri="http://schemas.openxmlformats.org/drawingml/2006/table">
            <a:tbl>
              <a:tblPr firstRow="1" bandRow="1">
                <a:tableStyleId>{5C22544A-7EE6-4342-B048-85BDC9FD1C3A}</a:tableStyleId>
              </a:tblPr>
              <a:tblGrid>
                <a:gridCol w="3812651">
                  <a:extLst>
                    <a:ext uri="{9D8B030D-6E8A-4147-A177-3AD203B41FA5}">
                      <a16:colId xmlns:a16="http://schemas.microsoft.com/office/drawing/2014/main" val="2153025715"/>
                    </a:ext>
                  </a:extLst>
                </a:gridCol>
                <a:gridCol w="3812651">
                  <a:extLst>
                    <a:ext uri="{9D8B030D-6E8A-4147-A177-3AD203B41FA5}">
                      <a16:colId xmlns:a16="http://schemas.microsoft.com/office/drawing/2014/main" val="1388570174"/>
                    </a:ext>
                  </a:extLst>
                </a:gridCol>
              </a:tblGrid>
              <a:tr h="239005">
                <a:tc gridSpan="2">
                  <a:txBody>
                    <a:bodyPr/>
                    <a:lstStyle/>
                    <a:p>
                      <a:r>
                        <a:rPr lang="en-US" dirty="0"/>
                        <a:t> </a:t>
                      </a:r>
                    </a:p>
                  </a:txBody>
                  <a:tcPr/>
                </a:tc>
                <a:tc hMerge="1">
                  <a:txBody>
                    <a:bodyPr/>
                    <a:lstStyle/>
                    <a:p>
                      <a:endParaRPr lang="en-US" dirty="0"/>
                    </a:p>
                  </a:txBody>
                  <a:tcPr/>
                </a:tc>
                <a:extLst>
                  <a:ext uri="{0D108BD9-81ED-4DB2-BD59-A6C34878D82A}">
                    <a16:rowId xmlns:a16="http://schemas.microsoft.com/office/drawing/2014/main" val="3316981703"/>
                  </a:ext>
                </a:extLst>
              </a:tr>
              <a:tr h="412529">
                <a:tc>
                  <a:txBody>
                    <a:bodyPr/>
                    <a:lstStyle/>
                    <a:p>
                      <a:r>
                        <a:rPr lang="en-US" b="1" dirty="0">
                          <a:solidFill>
                            <a:schemeClr val="tx1"/>
                          </a:solidFill>
                        </a:rPr>
                        <a:t>Jackie Clare</a:t>
                      </a:r>
                    </a:p>
                    <a:p>
                      <a:r>
                        <a:rPr lang="en-US" dirty="0">
                          <a:solidFill>
                            <a:schemeClr val="tx1"/>
                          </a:solidFill>
                        </a:rPr>
                        <a:t>Community Grants Program Manager</a:t>
                      </a:r>
                    </a:p>
                  </a:txBody>
                  <a:tcPr/>
                </a:tc>
                <a:tc>
                  <a:txBody>
                    <a:bodyPr/>
                    <a:lstStyle/>
                    <a:p>
                      <a:r>
                        <a:rPr lang="en-US" b="1" dirty="0">
                          <a:solidFill>
                            <a:schemeClr val="tx1"/>
                          </a:solidFill>
                        </a:rPr>
                        <a:t>Maddi </a:t>
                      </a:r>
                      <a:r>
                        <a:rPr lang="en-US" b="1">
                          <a:solidFill>
                            <a:schemeClr val="tx1"/>
                          </a:solidFill>
                        </a:rPr>
                        <a:t>Meade Watson</a:t>
                      </a:r>
                      <a:endParaRPr lang="en-US" b="1" dirty="0">
                        <a:solidFill>
                          <a:schemeClr val="tx1"/>
                        </a:solidFill>
                      </a:endParaRPr>
                    </a:p>
                    <a:p>
                      <a:r>
                        <a:rPr lang="en-US" sz="1800" kern="1200" dirty="0">
                          <a:solidFill>
                            <a:schemeClr val="dk1"/>
                          </a:solidFill>
                          <a:effectLst/>
                          <a:latin typeface="+mn-lt"/>
                          <a:ea typeface="+mn-ea"/>
                          <a:cs typeface="+mn-cs"/>
                        </a:rPr>
                        <a:t>Neighborhood Programs Support Specialist</a:t>
                      </a:r>
                      <a:endParaRPr lang="en-US" dirty="0">
                        <a:solidFill>
                          <a:schemeClr val="tx1"/>
                        </a:solidFill>
                      </a:endParaRPr>
                    </a:p>
                  </a:txBody>
                  <a:tcPr/>
                </a:tc>
                <a:extLst>
                  <a:ext uri="{0D108BD9-81ED-4DB2-BD59-A6C34878D82A}">
                    <a16:rowId xmlns:a16="http://schemas.microsoft.com/office/drawing/2014/main" val="1634942538"/>
                  </a:ext>
                </a:extLst>
              </a:tr>
              <a:tr h="448829">
                <a:tc>
                  <a:txBody>
                    <a:bodyPr/>
                    <a:lstStyle/>
                    <a:p>
                      <a:r>
                        <a:rPr lang="en-US" dirty="0">
                          <a:solidFill>
                            <a:schemeClr val="tx1"/>
                          </a:solidFill>
                        </a:rPr>
                        <a:t>jackie.clare@charlottenc.gov</a:t>
                      </a:r>
                      <a:br>
                        <a:rPr lang="en-US" dirty="0">
                          <a:solidFill>
                            <a:schemeClr val="tx1"/>
                          </a:solidFill>
                        </a:rPr>
                      </a:br>
                      <a:r>
                        <a:rPr lang="en-US" dirty="0">
                          <a:solidFill>
                            <a:schemeClr val="tx1"/>
                          </a:solidFill>
                        </a:rPr>
                        <a:t>980-214-3540</a:t>
                      </a:r>
                    </a:p>
                  </a:txBody>
                  <a:tcPr/>
                </a:tc>
                <a:tc>
                  <a:txBody>
                    <a:bodyPr/>
                    <a:lstStyle/>
                    <a:p>
                      <a:r>
                        <a:rPr lang="en-US" dirty="0">
                          <a:solidFill>
                            <a:schemeClr val="tx1"/>
                          </a:solidFill>
                        </a:rPr>
                        <a:t>madison.meade@charlottenc.gov</a:t>
                      </a:r>
                    </a:p>
                    <a:p>
                      <a:r>
                        <a:rPr lang="en-US" dirty="0">
                          <a:solidFill>
                            <a:schemeClr val="tx1"/>
                          </a:solidFill>
                        </a:rPr>
                        <a:t>980-416-7035</a:t>
                      </a:r>
                    </a:p>
                  </a:txBody>
                  <a:tcPr/>
                </a:tc>
                <a:extLst>
                  <a:ext uri="{0D108BD9-81ED-4DB2-BD59-A6C34878D82A}">
                    <a16:rowId xmlns:a16="http://schemas.microsoft.com/office/drawing/2014/main" val="1748709622"/>
                  </a:ext>
                </a:extLst>
              </a:tr>
              <a:tr h="235731">
                <a:tc gridSpan="2">
                  <a:txBody>
                    <a:bodyPr/>
                    <a:lstStyle/>
                    <a:p>
                      <a:endParaRPr lang="en-US" sz="1800" b="1" kern="1200" dirty="0">
                        <a:solidFill>
                          <a:schemeClr val="lt1"/>
                        </a:solidFill>
                        <a:latin typeface="+mn-lt"/>
                        <a:ea typeface="+mn-ea"/>
                        <a:cs typeface="+mn-cs"/>
                      </a:endParaRPr>
                    </a:p>
                  </a:txBody>
                  <a:tcPr>
                    <a:solidFill>
                      <a:schemeClr val="tx2"/>
                    </a:solidFill>
                  </a:tcPr>
                </a:tc>
                <a:tc hMerge="1">
                  <a:txBody>
                    <a:bodyPr/>
                    <a:lstStyle/>
                    <a:p>
                      <a:endParaRPr lang="en-US" dirty="0">
                        <a:solidFill>
                          <a:schemeClr val="tx1"/>
                        </a:solidFill>
                      </a:endParaRPr>
                    </a:p>
                  </a:txBody>
                  <a:tcPr/>
                </a:tc>
                <a:extLst>
                  <a:ext uri="{0D108BD9-81ED-4DB2-BD59-A6C34878D82A}">
                    <a16:rowId xmlns:a16="http://schemas.microsoft.com/office/drawing/2014/main" val="1795089590"/>
                  </a:ext>
                </a:extLst>
              </a:tr>
            </a:tbl>
          </a:graphicData>
        </a:graphic>
      </p:graphicFrame>
      <p:pic>
        <p:nvPicPr>
          <p:cNvPr id="12" name="Audio 11">
            <a:hlinkClick r:id="" action="ppaction://media"/>
            <a:extLst>
              <a:ext uri="{FF2B5EF4-FFF2-40B4-BE49-F238E27FC236}">
                <a16:creationId xmlns:a16="http://schemas.microsoft.com/office/drawing/2014/main" id="{2E2098C1-BFEE-730C-89DE-9BEC352C8F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9085131"/>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FB98-1887-1E5E-CDFC-B92EC69E4CC4}"/>
              </a:ext>
            </a:extLst>
          </p:cNvPr>
          <p:cNvSpPr>
            <a:spLocks noGrp="1"/>
          </p:cNvSpPr>
          <p:nvPr>
            <p:ph type="title"/>
          </p:nvPr>
        </p:nvSpPr>
        <p:spPr>
          <a:xfrm>
            <a:off x="568244" y="485553"/>
            <a:ext cx="10515600" cy="897613"/>
          </a:xfrm>
        </p:spPr>
        <p:txBody>
          <a:bodyPr>
            <a:normAutofit/>
          </a:bodyPr>
          <a:lstStyle/>
          <a:p>
            <a:r>
              <a:rPr lang="en-US" sz="4000" dirty="0"/>
              <a:t>Agenda</a:t>
            </a:r>
          </a:p>
        </p:txBody>
      </p:sp>
      <p:sp>
        <p:nvSpPr>
          <p:cNvPr id="3" name="Slide Number Placeholder 2">
            <a:extLst>
              <a:ext uri="{FF2B5EF4-FFF2-40B4-BE49-F238E27FC236}">
                <a16:creationId xmlns:a16="http://schemas.microsoft.com/office/drawing/2014/main" id="{92DC982E-E222-E924-5DA5-755A52467935}"/>
              </a:ext>
            </a:extLst>
          </p:cNvPr>
          <p:cNvSpPr>
            <a:spLocks noGrp="1"/>
          </p:cNvSpPr>
          <p:nvPr>
            <p:ph type="sldNum" sz="quarter" idx="12"/>
          </p:nvPr>
        </p:nvSpPr>
        <p:spPr>
          <a:xfrm>
            <a:off x="8954220" y="6846131"/>
            <a:ext cx="3122763" cy="299258"/>
          </a:xfrm>
        </p:spPr>
        <p:txBody>
          <a:bodyPr/>
          <a:lstStyle/>
          <a:p>
            <a:fld id="{BF891440-8A38-4B35-B518-E5BA39D3850D}" type="slidenum">
              <a:rPr lang="en-US" smtClean="0"/>
              <a:pPr/>
              <a:t>2</a:t>
            </a:fld>
            <a:endParaRPr lang="en-US" dirty="0"/>
          </a:p>
        </p:txBody>
      </p:sp>
      <p:sp>
        <p:nvSpPr>
          <p:cNvPr id="11" name="TextBox 10">
            <a:extLst>
              <a:ext uri="{FF2B5EF4-FFF2-40B4-BE49-F238E27FC236}">
                <a16:creationId xmlns:a16="http://schemas.microsoft.com/office/drawing/2014/main" id="{3E117088-1BFB-E408-3951-CEB3A18183E0}"/>
              </a:ext>
            </a:extLst>
          </p:cNvPr>
          <p:cNvSpPr txBox="1"/>
          <p:nvPr/>
        </p:nvSpPr>
        <p:spPr>
          <a:xfrm>
            <a:off x="998860" y="1491616"/>
            <a:ext cx="8621485" cy="1938992"/>
          </a:xfrm>
          <a:prstGeom prst="rect">
            <a:avLst/>
          </a:prstGeom>
          <a:noFill/>
        </p:spPr>
        <p:txBody>
          <a:bodyPr wrap="square">
            <a:spAutoFit/>
          </a:bodyPr>
          <a:lstStyle/>
          <a:p>
            <a:pPr marL="342900" indent="-342900">
              <a:buFont typeface="+mj-lt"/>
              <a:buAutoNum type="arabicPeriod"/>
            </a:pPr>
            <a:r>
              <a:rPr lang="en-US" sz="2400" dirty="0"/>
              <a:t>Overview of eligibility and requirements</a:t>
            </a:r>
            <a:br>
              <a:rPr lang="en-US" sz="2400" dirty="0"/>
            </a:br>
            <a:endParaRPr lang="en-US" sz="2400" dirty="0"/>
          </a:p>
          <a:p>
            <a:pPr marL="342900" indent="-342900">
              <a:buFont typeface="+mj-lt"/>
              <a:buAutoNum type="arabicPeriod"/>
            </a:pPr>
            <a:r>
              <a:rPr lang="en-US" sz="2400" dirty="0"/>
              <a:t>Tips for submitting a competitive grant application</a:t>
            </a:r>
            <a:br>
              <a:rPr lang="en-US" sz="2400" dirty="0"/>
            </a:br>
            <a:endParaRPr lang="en-US" sz="2400" dirty="0"/>
          </a:p>
          <a:p>
            <a:pPr marL="342900" indent="-342900">
              <a:buFont typeface="+mj-lt"/>
              <a:buAutoNum type="arabicPeriod"/>
            </a:pPr>
            <a:r>
              <a:rPr lang="en-US" sz="2400" dirty="0"/>
              <a:t>Required documentation and other resources</a:t>
            </a:r>
          </a:p>
        </p:txBody>
      </p:sp>
      <p:pic>
        <p:nvPicPr>
          <p:cNvPr id="7" name="Audio 6">
            <a:hlinkClick r:id="" action="ppaction://media"/>
            <a:extLst>
              <a:ext uri="{FF2B5EF4-FFF2-40B4-BE49-F238E27FC236}">
                <a16:creationId xmlns:a16="http://schemas.microsoft.com/office/drawing/2014/main" id="{9B227750-2B85-7C42-6D77-7028363CF8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2905239"/>
      </p:ext>
    </p:extLst>
  </p:cSld>
  <p:clrMapOvr>
    <a:masterClrMapping/>
  </p:clrMapOvr>
  <mc:AlternateContent xmlns:mc="http://schemas.openxmlformats.org/markup-compatibility/2006" xmlns:p14="http://schemas.microsoft.com/office/powerpoint/2010/main">
    <mc:Choice Requires="p14">
      <p:transition spd="slow" p14:dur="2000" advTm="30860"/>
    </mc:Choice>
    <mc:Fallback xmlns="">
      <p:transition spd="slow" advTm="3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1D367-EB54-4E32-B3FB-8A1192EC2251}"/>
              </a:ext>
            </a:extLst>
          </p:cNvPr>
          <p:cNvSpPr>
            <a:spLocks noGrp="1"/>
          </p:cNvSpPr>
          <p:nvPr>
            <p:ph type="title"/>
          </p:nvPr>
        </p:nvSpPr>
        <p:spPr>
          <a:xfrm>
            <a:off x="838200" y="147247"/>
            <a:ext cx="10515600" cy="1325563"/>
          </a:xfrm>
        </p:spPr>
        <p:txBody>
          <a:bodyPr/>
          <a:lstStyle/>
          <a:p>
            <a:r>
              <a:rPr lang="en-US" dirty="0"/>
              <a:t>NMG Program Goals</a:t>
            </a:r>
          </a:p>
        </p:txBody>
      </p:sp>
      <p:sp>
        <p:nvSpPr>
          <p:cNvPr id="4" name="Text Placeholder 3">
            <a:extLst>
              <a:ext uri="{FF2B5EF4-FFF2-40B4-BE49-F238E27FC236}">
                <a16:creationId xmlns:a16="http://schemas.microsoft.com/office/drawing/2014/main" id="{3610AF44-A10E-43AD-9D34-E253E6111E29}"/>
              </a:ext>
            </a:extLst>
          </p:cNvPr>
          <p:cNvSpPr>
            <a:spLocks noGrp="1"/>
          </p:cNvSpPr>
          <p:nvPr>
            <p:ph idx="1"/>
          </p:nvPr>
        </p:nvSpPr>
        <p:spPr>
          <a:xfrm>
            <a:off x="838200" y="1482725"/>
            <a:ext cx="8941526" cy="4140200"/>
          </a:xfrm>
        </p:spPr>
        <p:txBody>
          <a:bodyPr>
            <a:normAutofit/>
          </a:bodyPr>
          <a:lstStyle/>
          <a:p>
            <a:pPr lvl="1">
              <a:buClrTx/>
              <a:buSzPct val="80000"/>
            </a:pPr>
            <a:r>
              <a:rPr lang="en-US" sz="2800" dirty="0">
                <a:solidFill>
                  <a:schemeClr val="tx1"/>
                </a:solidFill>
                <a:latin typeface="Calibri" panose="020F0502020204030204" pitchFamily="34" charset="0"/>
              </a:rPr>
              <a:t>Engage residents</a:t>
            </a:r>
          </a:p>
          <a:p>
            <a:pPr lvl="1">
              <a:buClrTx/>
              <a:buSzPct val="80000"/>
            </a:pPr>
            <a:r>
              <a:rPr lang="en-US" sz="2800" dirty="0">
                <a:solidFill>
                  <a:schemeClr val="tx1"/>
                </a:solidFill>
                <a:latin typeface="Calibri" panose="020F0502020204030204" pitchFamily="34" charset="0"/>
              </a:rPr>
              <a:t>Create partnerships</a:t>
            </a:r>
          </a:p>
          <a:p>
            <a:pPr lvl="1">
              <a:buClrTx/>
              <a:buSzPct val="80000"/>
            </a:pPr>
            <a:r>
              <a:rPr lang="en-US" sz="2800" dirty="0">
                <a:solidFill>
                  <a:schemeClr val="tx1"/>
                </a:solidFill>
                <a:latin typeface="Calibri" panose="020F0502020204030204" pitchFamily="34" charset="0"/>
              </a:rPr>
              <a:t>Revitalize and reinvest in neighborhoods, providing the greatest resources in the areas of greatest need</a:t>
            </a:r>
          </a:p>
          <a:p>
            <a:pPr lvl="1">
              <a:buClrTx/>
              <a:buSzPct val="80000"/>
            </a:pPr>
            <a:r>
              <a:rPr lang="en-US" sz="2800" dirty="0">
                <a:solidFill>
                  <a:schemeClr val="tx1"/>
                </a:solidFill>
                <a:latin typeface="Calibri" panose="020F0502020204030204" pitchFamily="34" charset="0"/>
              </a:rPr>
              <a:t>Support the success of all neighborhoods to self-determine and complete improvement priorities</a:t>
            </a:r>
          </a:p>
        </p:txBody>
      </p:sp>
      <p:sp>
        <p:nvSpPr>
          <p:cNvPr id="2" name="Slide Number Placeholder 1">
            <a:extLst>
              <a:ext uri="{FF2B5EF4-FFF2-40B4-BE49-F238E27FC236}">
                <a16:creationId xmlns:a16="http://schemas.microsoft.com/office/drawing/2014/main" id="{CBE3E141-88F3-44B3-AB37-2099FB24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91440-8A38-4B35-B518-E5BA39D3850D}" type="slidenum">
              <a:rPr kumimoji="0" lang="en-US" sz="1200" b="1" i="0" u="none" strike="noStrike" kern="1200" cap="none" spc="0" normalizeH="0" baseline="0" noProof="0" smtClean="0">
                <a:ln w="9525">
                  <a:solidFill>
                    <a:srgbClr val="FFFFFF"/>
                  </a:solid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w="9525">
                <a:solidFill>
                  <a:srgbClr val="FFFFFF"/>
                </a:solidFill>
              </a:ln>
              <a:solidFill>
                <a:srgbClr val="FFFFFF"/>
              </a:solidFill>
              <a:effectLst/>
              <a:uLnTx/>
              <a:uFillTx/>
              <a:latin typeface="Century Gothic"/>
              <a:ea typeface="+mn-ea"/>
              <a:cs typeface="+mn-cs"/>
            </a:endParaRPr>
          </a:p>
        </p:txBody>
      </p:sp>
      <p:pic>
        <p:nvPicPr>
          <p:cNvPr id="7" name="Audio 6">
            <a:hlinkClick r:id="" action="ppaction://media"/>
            <a:extLst>
              <a:ext uri="{FF2B5EF4-FFF2-40B4-BE49-F238E27FC236}">
                <a16:creationId xmlns:a16="http://schemas.microsoft.com/office/drawing/2014/main" id="{73194CCA-B67F-0A5A-C50E-9827A59DBAA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6270568"/>
      </p:ext>
    </p:extLst>
  </p:cSld>
  <p:clrMapOvr>
    <a:masterClrMapping/>
  </p:clrMapOvr>
  <mc:AlternateContent xmlns:mc="http://schemas.openxmlformats.org/markup-compatibility/2006" xmlns:p14="http://schemas.microsoft.com/office/powerpoint/2010/main">
    <mc:Choice Requires="p14">
      <p:transition spd="slow" p14:dur="2000" advTm="23833"/>
    </mc:Choice>
    <mc:Fallback xmlns="">
      <p:transition spd="slow" advTm="2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1D367-EB54-4E32-B3FB-8A1192EC2251}"/>
              </a:ext>
            </a:extLst>
          </p:cNvPr>
          <p:cNvSpPr>
            <a:spLocks noGrp="1"/>
          </p:cNvSpPr>
          <p:nvPr>
            <p:ph type="title"/>
          </p:nvPr>
        </p:nvSpPr>
        <p:spPr>
          <a:xfrm>
            <a:off x="838200" y="147247"/>
            <a:ext cx="10515600" cy="1325563"/>
          </a:xfrm>
        </p:spPr>
        <p:txBody>
          <a:bodyPr/>
          <a:lstStyle/>
          <a:p>
            <a:r>
              <a:rPr lang="en-US" dirty="0"/>
              <a:t>NMG: The Basics</a:t>
            </a:r>
          </a:p>
        </p:txBody>
      </p:sp>
      <p:sp>
        <p:nvSpPr>
          <p:cNvPr id="4" name="Text Placeholder 3">
            <a:extLst>
              <a:ext uri="{FF2B5EF4-FFF2-40B4-BE49-F238E27FC236}">
                <a16:creationId xmlns:a16="http://schemas.microsoft.com/office/drawing/2014/main" id="{3610AF44-A10E-43AD-9D34-E253E6111E29}"/>
              </a:ext>
            </a:extLst>
          </p:cNvPr>
          <p:cNvSpPr>
            <a:spLocks noGrp="1"/>
          </p:cNvSpPr>
          <p:nvPr>
            <p:ph idx="1"/>
          </p:nvPr>
        </p:nvSpPr>
        <p:spPr>
          <a:xfrm>
            <a:off x="838200" y="1482725"/>
            <a:ext cx="8941526" cy="4140200"/>
          </a:xfrm>
        </p:spPr>
        <p:txBody>
          <a:bodyPr>
            <a:normAutofit fontScale="92500" lnSpcReduction="10000"/>
          </a:bodyPr>
          <a:lstStyle/>
          <a:p>
            <a:r>
              <a:rPr lang="en-US" b="0" dirty="0"/>
              <a:t>Created in 1993, managed by Housing &amp; Neighborhood Services</a:t>
            </a:r>
          </a:p>
          <a:p>
            <a:r>
              <a:rPr lang="en-US" b="0" dirty="0"/>
              <a:t>Up to one year of funding, $10k-$25k max</a:t>
            </a:r>
          </a:p>
          <a:p>
            <a:r>
              <a:rPr lang="en-US" b="0" dirty="0"/>
              <a:t>Requires 1:1 Match</a:t>
            </a:r>
          </a:p>
          <a:p>
            <a:r>
              <a:rPr lang="en-US" b="0" dirty="0"/>
              <a:t>Reimbursement Grant – funds not paid in advance; organizations submit receipts for reimbursement. </a:t>
            </a:r>
          </a:p>
          <a:p>
            <a:r>
              <a:rPr lang="en-US" b="0" dirty="0"/>
              <a:t>Currently open NMG grants must be closed prior to submitting new application (KCB and/or placemaking grants can be open simultaneously.)</a:t>
            </a:r>
          </a:p>
          <a:p>
            <a:r>
              <a:rPr lang="en-US" dirty="0"/>
              <a:t>Application is due by 11:59 PM on June 1, 2024</a:t>
            </a:r>
          </a:p>
        </p:txBody>
      </p:sp>
      <p:sp>
        <p:nvSpPr>
          <p:cNvPr id="2" name="Slide Number Placeholder 1">
            <a:extLst>
              <a:ext uri="{FF2B5EF4-FFF2-40B4-BE49-F238E27FC236}">
                <a16:creationId xmlns:a16="http://schemas.microsoft.com/office/drawing/2014/main" id="{CBE3E141-88F3-44B3-AB37-2099FB24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91440-8A38-4B35-B518-E5BA39D3850D}" type="slidenum">
              <a:rPr kumimoji="0" lang="en-US" sz="1200" b="1" i="0" u="none" strike="noStrike" kern="1200" cap="none" spc="0" normalizeH="0" baseline="0" noProof="0" smtClean="0">
                <a:ln w="9525">
                  <a:solidFill>
                    <a:srgbClr val="FFFFFF"/>
                  </a:solid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w="9525">
                <a:solidFill>
                  <a:srgbClr val="FFFFFF"/>
                </a:solidFill>
              </a:ln>
              <a:solidFill>
                <a:srgbClr val="FFFFFF"/>
              </a:solidFill>
              <a:effectLst/>
              <a:uLnTx/>
              <a:uFillTx/>
              <a:latin typeface="Century Gothic"/>
              <a:ea typeface="+mn-ea"/>
              <a:cs typeface="+mn-cs"/>
            </a:endParaRPr>
          </a:p>
        </p:txBody>
      </p:sp>
      <p:pic>
        <p:nvPicPr>
          <p:cNvPr id="7" name="Audio 6">
            <a:hlinkClick r:id="" action="ppaction://media"/>
            <a:extLst>
              <a:ext uri="{FF2B5EF4-FFF2-40B4-BE49-F238E27FC236}">
                <a16:creationId xmlns:a16="http://schemas.microsoft.com/office/drawing/2014/main" id="{4B5F5A00-57F4-3208-02E0-97FB0CB5EF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2788649"/>
      </p:ext>
    </p:extLst>
  </p:cSld>
  <p:clrMapOvr>
    <a:masterClrMapping/>
  </p:clrMapOvr>
  <mc:AlternateContent xmlns:mc="http://schemas.openxmlformats.org/markup-compatibility/2006" xmlns:p14="http://schemas.microsoft.com/office/powerpoint/2010/main">
    <mc:Choice Requires="p14">
      <p:transition spd="slow" p14:dur="2000" advTm="67610"/>
    </mc:Choice>
    <mc:Fallback xmlns="">
      <p:transition spd="slow" advTm="6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1D367-EB54-4E32-B3FB-8A1192EC2251}"/>
              </a:ext>
            </a:extLst>
          </p:cNvPr>
          <p:cNvSpPr>
            <a:spLocks noGrp="1"/>
          </p:cNvSpPr>
          <p:nvPr>
            <p:ph type="title"/>
          </p:nvPr>
        </p:nvSpPr>
        <p:spPr>
          <a:xfrm>
            <a:off x="838200" y="171190"/>
            <a:ext cx="10515600" cy="1325563"/>
          </a:xfrm>
        </p:spPr>
        <p:txBody>
          <a:bodyPr/>
          <a:lstStyle/>
          <a:p>
            <a:r>
              <a:rPr lang="en-US" dirty="0"/>
              <a:t>Who Can Apply?</a:t>
            </a:r>
          </a:p>
        </p:txBody>
      </p:sp>
      <p:sp>
        <p:nvSpPr>
          <p:cNvPr id="4" name="Text Placeholder 3">
            <a:extLst>
              <a:ext uri="{FF2B5EF4-FFF2-40B4-BE49-F238E27FC236}">
                <a16:creationId xmlns:a16="http://schemas.microsoft.com/office/drawing/2014/main" id="{3610AF44-A10E-43AD-9D34-E253E6111E29}"/>
              </a:ext>
            </a:extLst>
          </p:cNvPr>
          <p:cNvSpPr>
            <a:spLocks noGrp="1"/>
          </p:cNvSpPr>
          <p:nvPr>
            <p:ph idx="1"/>
          </p:nvPr>
        </p:nvSpPr>
        <p:spPr>
          <a:xfrm>
            <a:off x="838200" y="1496753"/>
            <a:ext cx="7210425" cy="4965700"/>
          </a:xfrm>
        </p:spPr>
        <p:txBody>
          <a:bodyPr>
            <a:normAutofit fontScale="47500" lnSpcReduction="20000"/>
          </a:bodyPr>
          <a:lstStyle/>
          <a:p>
            <a:r>
              <a:rPr lang="en-US" sz="3600" dirty="0">
                <a:solidFill>
                  <a:schemeClr val="tx1"/>
                </a:solidFill>
              </a:rPr>
              <a:t>NMG Eligibility is determined by two considerations:</a:t>
            </a:r>
          </a:p>
          <a:p>
            <a:pPr marL="539496" lvl="1" indent="0">
              <a:spcAft>
                <a:spcPts val="0"/>
              </a:spcAft>
              <a:buClrTx/>
              <a:buNone/>
              <a:defRPr/>
            </a:pPr>
            <a:r>
              <a:rPr lang="en-US" sz="3300" dirty="0">
                <a:solidFill>
                  <a:schemeClr val="tx1"/>
                </a:solidFill>
                <a:latin typeface="+mn-lt"/>
              </a:rPr>
              <a:t>1.	Geographic Eligibility </a:t>
            </a:r>
          </a:p>
          <a:p>
            <a:pPr marL="1427163" lvl="3" indent="-165100">
              <a:spcAft>
                <a:spcPts val="0"/>
              </a:spcAft>
              <a:buClrTx/>
              <a:buFont typeface="Arial" panose="020B0604020202020204" pitchFamily="34" charset="0"/>
              <a:buChar char="•"/>
              <a:defRPr/>
            </a:pPr>
            <a:r>
              <a:rPr lang="en-US" sz="3300" dirty="0">
                <a:solidFill>
                  <a:schemeClr val="tx1"/>
                </a:solidFill>
                <a:latin typeface="+mn-lt"/>
              </a:rPr>
              <a:t>Based on </a:t>
            </a:r>
            <a:r>
              <a:rPr lang="en-US" sz="3300" dirty="0" err="1">
                <a:solidFill>
                  <a:schemeClr val="tx1"/>
                </a:solidFill>
                <a:latin typeface="+mn-lt"/>
              </a:rPr>
              <a:t>n’hood</a:t>
            </a:r>
            <a:r>
              <a:rPr lang="en-US" sz="3300" dirty="0">
                <a:solidFill>
                  <a:schemeClr val="tx1"/>
                </a:solidFill>
                <a:latin typeface="+mn-lt"/>
              </a:rPr>
              <a:t> Median Property Value (MPV)</a:t>
            </a:r>
          </a:p>
          <a:p>
            <a:pPr marL="539496" lvl="1" indent="0">
              <a:spcAft>
                <a:spcPts val="0"/>
              </a:spcAft>
              <a:buClrTx/>
              <a:buNone/>
              <a:defRPr/>
            </a:pPr>
            <a:r>
              <a:rPr lang="en-US" sz="3300" dirty="0">
                <a:solidFill>
                  <a:schemeClr val="tx1"/>
                </a:solidFill>
                <a:latin typeface="+mn-lt"/>
              </a:rPr>
              <a:t>2.	Organizational Eligibility*</a:t>
            </a:r>
            <a:br>
              <a:rPr lang="en-US" sz="2800" dirty="0">
                <a:solidFill>
                  <a:schemeClr val="tx1"/>
                </a:solidFill>
                <a:latin typeface="+mn-lt"/>
              </a:rPr>
            </a:br>
            <a:endParaRPr lang="en-US" sz="2800" dirty="0">
              <a:solidFill>
                <a:schemeClr val="tx1"/>
              </a:solidFill>
              <a:latin typeface="+mn-lt"/>
            </a:endParaRPr>
          </a:p>
          <a:p>
            <a:r>
              <a:rPr lang="en-US" sz="3600" dirty="0"/>
              <a:t>The following types of organizations may apply:</a:t>
            </a:r>
          </a:p>
          <a:p>
            <a:pPr lvl="1"/>
            <a:r>
              <a:rPr lang="en-US" sz="3300" dirty="0"/>
              <a:t>Neighborhood Associations/Coalitions</a:t>
            </a:r>
          </a:p>
          <a:p>
            <a:pPr lvl="1"/>
            <a:r>
              <a:rPr lang="en-US" sz="3300" dirty="0"/>
              <a:t>Homeowners Associations (HOAs)</a:t>
            </a:r>
          </a:p>
          <a:p>
            <a:pPr lvl="1"/>
            <a:r>
              <a:rPr lang="en-US" sz="3300" dirty="0"/>
              <a:t>Resident Organizations in Rental Communities</a:t>
            </a:r>
          </a:p>
          <a:p>
            <a:endParaRPr lang="en-US" dirty="0"/>
          </a:p>
          <a:p>
            <a:r>
              <a:rPr lang="en-US" sz="3600" dirty="0"/>
              <a:t>Criteria for all Organization Types</a:t>
            </a:r>
          </a:p>
          <a:p>
            <a:pPr lvl="1"/>
            <a:r>
              <a:rPr lang="en-US" sz="3300" dirty="0"/>
              <a:t>≥ 25 homes or units represented</a:t>
            </a:r>
          </a:p>
          <a:p>
            <a:pPr lvl="1"/>
            <a:r>
              <a:rPr lang="en-US" sz="3300" dirty="0"/>
              <a:t>Established and active for at least 6 months</a:t>
            </a:r>
          </a:p>
          <a:p>
            <a:pPr lvl="1"/>
            <a:r>
              <a:rPr lang="en-US" sz="3300" dirty="0"/>
              <a:t>Membership Open to all neighborhood residents, including renters</a:t>
            </a:r>
          </a:p>
          <a:p>
            <a:pPr lvl="1"/>
            <a:r>
              <a:rPr lang="en-US" sz="3300" dirty="0"/>
              <a:t>Has duly elected board &amp; at least one of the following governing documents: Articles of Incorporation, Bylaws, Declaration of Covenants, Conditions &amp; Restrictions (CC&amp;Rs.)</a:t>
            </a:r>
          </a:p>
          <a:p>
            <a:pPr lvl="1"/>
            <a:endParaRPr lang="en-US" sz="2800" b="1" dirty="0">
              <a:ln w="6350">
                <a:noFill/>
              </a:ln>
              <a:latin typeface="+mj-lt"/>
              <a:ea typeface="Open Sans" panose="020B0606030504020204" pitchFamily="34" charset="0"/>
              <a:cs typeface="Open Sans" panose="020B0606030504020204" pitchFamily="34" charset="0"/>
            </a:endParaRPr>
          </a:p>
          <a:p>
            <a:pPr marL="457200" lvl="1" indent="0">
              <a:buNone/>
            </a:pPr>
            <a:endParaRPr lang="en-US" dirty="0"/>
          </a:p>
          <a:p>
            <a:pPr marL="457200" lvl="1" indent="0">
              <a:buNone/>
            </a:pPr>
            <a:r>
              <a:rPr lang="en-US" sz="2900" dirty="0"/>
              <a:t>See Program guidelines for details.  </a:t>
            </a:r>
          </a:p>
        </p:txBody>
      </p:sp>
      <p:sp>
        <p:nvSpPr>
          <p:cNvPr id="2" name="Slide Number Placeholder 1">
            <a:extLst>
              <a:ext uri="{FF2B5EF4-FFF2-40B4-BE49-F238E27FC236}">
                <a16:creationId xmlns:a16="http://schemas.microsoft.com/office/drawing/2014/main" id="{CBE3E141-88F3-44B3-AB37-2099FB24B2BF}"/>
              </a:ext>
            </a:extLst>
          </p:cNvPr>
          <p:cNvSpPr>
            <a:spLocks noGrp="1"/>
          </p:cNvSpPr>
          <p:nvPr>
            <p:ph type="sldNum" sz="quarter" idx="12"/>
          </p:nvPr>
        </p:nvSpPr>
        <p:spPr/>
        <p:txBody>
          <a:bodyPr/>
          <a:lstStyle/>
          <a:p>
            <a:fld id="{BF891440-8A38-4B35-B518-E5BA39D3850D}" type="slidenum">
              <a:rPr lang="en-US" smtClean="0"/>
              <a:t>5</a:t>
            </a:fld>
            <a:endParaRPr lang="en-US" dirty="0"/>
          </a:p>
        </p:txBody>
      </p:sp>
      <p:pic>
        <p:nvPicPr>
          <p:cNvPr id="7" name="Picture 6">
            <a:extLst>
              <a:ext uri="{FF2B5EF4-FFF2-40B4-BE49-F238E27FC236}">
                <a16:creationId xmlns:a16="http://schemas.microsoft.com/office/drawing/2014/main" id="{2356C38E-28CB-1C55-B65A-CEA9859DDB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868476" y="1496753"/>
            <a:ext cx="2643754" cy="4161295"/>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A5436AF4-E087-A664-4904-7576D57FBC5D}"/>
              </a:ext>
            </a:extLst>
          </p:cNvPr>
          <p:cNvSpPr/>
          <p:nvPr/>
        </p:nvSpPr>
        <p:spPr>
          <a:xfrm>
            <a:off x="8868476" y="5658048"/>
            <a:ext cx="2643754" cy="307777"/>
          </a:xfrm>
          <a:prstGeom prst="rect">
            <a:avLst/>
          </a:prstGeom>
        </p:spPr>
        <p:txBody>
          <a:bodyPr wrap="square">
            <a:spAutoFit/>
          </a:bodyPr>
          <a:lstStyle/>
          <a:p>
            <a:pPr algn="ctr"/>
            <a:r>
              <a:rPr lang="en-US" sz="1400" i="1" dirty="0">
                <a:latin typeface="Calibri" panose="020F0502020204030204" pitchFamily="34" charset="0"/>
              </a:rPr>
              <a:t>Plaza Midwood Bike Corral</a:t>
            </a:r>
          </a:p>
        </p:txBody>
      </p:sp>
      <p:pic>
        <p:nvPicPr>
          <p:cNvPr id="19" name="Audio 18">
            <a:hlinkClick r:id="" action="ppaction://media"/>
            <a:extLst>
              <a:ext uri="{FF2B5EF4-FFF2-40B4-BE49-F238E27FC236}">
                <a16:creationId xmlns:a16="http://schemas.microsoft.com/office/drawing/2014/main" id="{23A9D8D6-D3C8-75EA-E207-D7B875EA1AF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4297947"/>
      </p:ext>
    </p:extLst>
  </p:cSld>
  <p:clrMapOvr>
    <a:masterClrMapping/>
  </p:clrMapOvr>
  <mc:AlternateContent xmlns:mc="http://schemas.openxmlformats.org/markup-compatibility/2006" xmlns:p14="http://schemas.microsoft.com/office/powerpoint/2010/main">
    <mc:Choice Requires="p14">
      <p:transition spd="slow" p14:dur="2000" advTm="109597"/>
    </mc:Choice>
    <mc:Fallback xmlns="">
      <p:transition spd="slow" advTm="10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9400EC-4194-1B9F-7F21-770301F5EF1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91440-8A38-4B35-B518-E5BA39D3850D}" type="slidenum">
              <a:rPr kumimoji="0" lang="en-US" sz="1200" b="1" i="0" u="none" strike="noStrike" kern="1200" cap="none" spc="0" normalizeH="0" baseline="0" noProof="0" smtClean="0">
                <a:ln w="9525">
                  <a:solidFill>
                    <a:srgbClr val="FFFFFF"/>
                  </a:solid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w="9525">
                <a:solidFill>
                  <a:srgbClr val="FFFFFF"/>
                </a:solidFill>
              </a:ln>
              <a:solidFill>
                <a:srgbClr val="000000"/>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id="{A541A208-375B-26D6-FA62-9E9818233E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5747" y="889491"/>
            <a:ext cx="4247606" cy="5307217"/>
          </a:xfrm>
          <a:prstGeom prst="rect">
            <a:avLst/>
          </a:prstGeom>
        </p:spPr>
      </p:pic>
      <p:graphicFrame>
        <p:nvGraphicFramePr>
          <p:cNvPr id="6" name="Content Placeholder 3">
            <a:extLst>
              <a:ext uri="{FF2B5EF4-FFF2-40B4-BE49-F238E27FC236}">
                <a16:creationId xmlns:a16="http://schemas.microsoft.com/office/drawing/2014/main" id="{F7B5D6F8-4FCA-7044-5BC9-BCDA53DE87EB}"/>
              </a:ext>
            </a:extLst>
          </p:cNvPr>
          <p:cNvGraphicFramePr>
            <a:graphicFrameLocks/>
          </p:cNvGraphicFramePr>
          <p:nvPr>
            <p:extLst>
              <p:ext uri="{D42A27DB-BD31-4B8C-83A1-F6EECF244321}">
                <p14:modId xmlns:p14="http://schemas.microsoft.com/office/powerpoint/2010/main" val="3601979114"/>
              </p:ext>
            </p:extLst>
          </p:nvPr>
        </p:nvGraphicFramePr>
        <p:xfrm>
          <a:off x="5010303" y="244697"/>
          <a:ext cx="4247605" cy="4773883"/>
        </p:xfrm>
        <a:graphic>
          <a:graphicData uri="http://schemas.openxmlformats.org/drawingml/2006/table">
            <a:tbl>
              <a:tblPr firstRow="1" firstCol="1" bandRow="1"/>
              <a:tblGrid>
                <a:gridCol w="1735597">
                  <a:extLst>
                    <a:ext uri="{9D8B030D-6E8A-4147-A177-3AD203B41FA5}">
                      <a16:colId xmlns:a16="http://schemas.microsoft.com/office/drawing/2014/main" val="20000"/>
                    </a:ext>
                  </a:extLst>
                </a:gridCol>
                <a:gridCol w="1116359">
                  <a:extLst>
                    <a:ext uri="{9D8B030D-6E8A-4147-A177-3AD203B41FA5}">
                      <a16:colId xmlns:a16="http://schemas.microsoft.com/office/drawing/2014/main" val="20001"/>
                    </a:ext>
                  </a:extLst>
                </a:gridCol>
                <a:gridCol w="1395649">
                  <a:extLst>
                    <a:ext uri="{9D8B030D-6E8A-4147-A177-3AD203B41FA5}">
                      <a16:colId xmlns:a16="http://schemas.microsoft.com/office/drawing/2014/main" val="20002"/>
                    </a:ext>
                  </a:extLst>
                </a:gridCol>
              </a:tblGrid>
              <a:tr h="347285">
                <a:tc>
                  <a:txBody>
                    <a:bodyPr/>
                    <a:lstStyle/>
                    <a:p>
                      <a:pPr marL="0" marR="0" algn="ctr">
                        <a:lnSpc>
                          <a:spcPct val="115000"/>
                        </a:lnSpc>
                        <a:spcBef>
                          <a:spcPts val="0"/>
                        </a:spcBef>
                        <a:spcAft>
                          <a:spcPts val="0"/>
                        </a:spcAft>
                      </a:pPr>
                      <a:r>
                        <a:rPr lang="en-US" sz="1200" b="1" dirty="0">
                          <a:solidFill>
                            <a:schemeClr val="tx1"/>
                          </a:solidFill>
                          <a:effectLst/>
                          <a:latin typeface="Calibri" panose="020F0502020204030204" pitchFamily="34" charset="0"/>
                          <a:ea typeface="Times New Roman"/>
                          <a:cs typeface="Arial"/>
                        </a:rPr>
                        <a:t>Eligibility Tier</a:t>
                      </a:r>
                      <a:endParaRPr lang="en-US" sz="110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0"/>
                        </a:spcAft>
                      </a:pPr>
                      <a:r>
                        <a:rPr lang="en-US" sz="1200" b="1" dirty="0">
                          <a:solidFill>
                            <a:schemeClr val="tx1"/>
                          </a:solidFill>
                          <a:effectLst/>
                          <a:latin typeface="Calibri" panose="020F0502020204030204" pitchFamily="34" charset="0"/>
                          <a:ea typeface="Times New Roman"/>
                          <a:cs typeface="Arial"/>
                        </a:rPr>
                        <a:t>Tier I*</a:t>
                      </a:r>
                      <a:endParaRPr lang="en-US" sz="110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15000"/>
                        </a:lnSpc>
                        <a:spcBef>
                          <a:spcPts val="0"/>
                        </a:spcBef>
                        <a:spcAft>
                          <a:spcPts val="0"/>
                        </a:spcAft>
                      </a:pPr>
                      <a:r>
                        <a:rPr lang="en-US" sz="1200" b="1" dirty="0">
                          <a:solidFill>
                            <a:schemeClr val="tx1"/>
                          </a:solidFill>
                          <a:effectLst/>
                          <a:latin typeface="Calibri" panose="020F0502020204030204" pitchFamily="34" charset="0"/>
                          <a:ea typeface="Times New Roman"/>
                          <a:cs typeface="Arial"/>
                        </a:rPr>
                        <a:t>Tier II*</a:t>
                      </a:r>
                      <a:endParaRPr lang="en-US" sz="110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778830">
                <a:tc>
                  <a:txBody>
                    <a:bodyPr/>
                    <a:lstStyle/>
                    <a:p>
                      <a:pPr marL="0" marR="0">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NPA Median Assessed Property Value</a:t>
                      </a:r>
                      <a:endParaRPr lang="en-US" sz="120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u="sng" dirty="0">
                          <a:solidFill>
                            <a:schemeClr val="tx1"/>
                          </a:solidFill>
                          <a:effectLst/>
                          <a:latin typeface="Calibri" panose="020F0502020204030204" pitchFamily="34" charset="0"/>
                          <a:ea typeface="Times New Roman"/>
                          <a:cs typeface="Arial"/>
                        </a:rPr>
                        <a:t>&lt;</a:t>
                      </a:r>
                      <a:r>
                        <a:rPr lang="en-US" sz="1200" dirty="0">
                          <a:solidFill>
                            <a:schemeClr val="tx1"/>
                          </a:solidFill>
                          <a:effectLst/>
                          <a:latin typeface="Calibri" panose="020F0502020204030204" pitchFamily="34" charset="0"/>
                          <a:ea typeface="Times New Roman"/>
                          <a:cs typeface="Arial"/>
                        </a:rPr>
                        <a:t> $104,110</a:t>
                      </a:r>
                      <a:endParaRPr lang="en-US" sz="120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D2"/>
                    </a:solidFill>
                  </a:tcPr>
                </a:tc>
                <a:tc>
                  <a:txBody>
                    <a:bodyPr/>
                    <a:lstStyle/>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$104,111 to $181,703</a:t>
                      </a:r>
                      <a:endParaRPr lang="en-US" sz="120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AFCF"/>
                    </a:solidFill>
                  </a:tcPr>
                </a:tc>
                <a:extLst>
                  <a:ext uri="{0D108BD9-81ED-4DB2-BD59-A6C34878D82A}">
                    <a16:rowId xmlns:a16="http://schemas.microsoft.com/office/drawing/2014/main" val="10001"/>
                  </a:ext>
                </a:extLst>
              </a:tr>
              <a:tr h="2215204">
                <a:tc>
                  <a:txBody>
                    <a:bodyPr/>
                    <a:lstStyle/>
                    <a:p>
                      <a:pPr marL="171450" marR="0" indent="-171450">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Maximum Grant Award </a:t>
                      </a:r>
                      <a:endParaRPr lang="en-US" sz="1200" dirty="0">
                        <a:solidFill>
                          <a:schemeClr val="tx1"/>
                        </a:solidFill>
                        <a:effectLst/>
                        <a:latin typeface="Calibri" panose="020F0502020204030204" pitchFamily="34" charset="0"/>
                        <a:ea typeface="Calibri"/>
                        <a:cs typeface="Times New Roman"/>
                      </a:endParaRPr>
                    </a:p>
                    <a:p>
                      <a:pPr marL="112713" marR="0" lvl="1" indent="0">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-Neighborhood Associations &amp; HOA’s</a:t>
                      </a:r>
                    </a:p>
                    <a:p>
                      <a:pPr marL="174625" marR="0" lvl="1" indent="-61913">
                        <a:lnSpc>
                          <a:spcPct val="115000"/>
                        </a:lnSpc>
                        <a:spcBef>
                          <a:spcPts val="0"/>
                        </a:spcBef>
                        <a:spcAft>
                          <a:spcPts val="0"/>
                        </a:spcAft>
                      </a:pPr>
                      <a:r>
                        <a:rPr lang="en-US" sz="1200" dirty="0">
                          <a:solidFill>
                            <a:schemeClr val="tx1"/>
                          </a:solidFill>
                          <a:effectLst/>
                          <a:latin typeface="Calibri" panose="020F0502020204030204" pitchFamily="34" charset="0"/>
                          <a:ea typeface="Calibri"/>
                          <a:cs typeface="Arial"/>
                        </a:rPr>
                        <a:t>-Rental Communities (Tier I applies to Tax Credit Funded Communities)</a:t>
                      </a:r>
                      <a:br>
                        <a:rPr lang="en-US" sz="1200" dirty="0">
                          <a:solidFill>
                            <a:schemeClr val="tx1"/>
                          </a:solidFill>
                          <a:effectLst/>
                          <a:latin typeface="Calibri" panose="020F0502020204030204" pitchFamily="34" charset="0"/>
                          <a:ea typeface="Calibri"/>
                          <a:cs typeface="Arial"/>
                        </a:rPr>
                      </a:br>
                      <a:endParaRPr lang="en-US" sz="1200" dirty="0">
                        <a:solidFill>
                          <a:schemeClr val="tx1"/>
                        </a:solidFill>
                        <a:effectLst/>
                        <a:latin typeface="Calibri" panose="020F0502020204030204" pitchFamily="34" charset="0"/>
                        <a:ea typeface="Calibri"/>
                        <a:cs typeface="Times New Roman"/>
                      </a:endParaRPr>
                    </a:p>
                    <a:p>
                      <a:pPr marL="227013" marR="0" lvl="1" indent="-114300">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 -Neighborhood Coalitions</a:t>
                      </a:r>
                      <a:endParaRPr lang="en-US" sz="12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endParaRPr lang="en-US" sz="1200" dirty="0">
                        <a:solidFill>
                          <a:schemeClr val="tx1"/>
                        </a:solidFill>
                        <a:effectLst/>
                        <a:latin typeface="Calibri" panose="020F0502020204030204" pitchFamily="34" charset="0"/>
                        <a:ea typeface="Times New Roman"/>
                        <a:cs typeface="Arial"/>
                      </a:endParaRPr>
                    </a:p>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Up to $25,000/ application, no per year maximum</a:t>
                      </a:r>
                      <a:endParaRPr lang="en-US" sz="1200" dirty="0">
                        <a:solidFill>
                          <a:schemeClr val="tx1"/>
                        </a:solidFill>
                        <a:effectLst/>
                        <a:latin typeface="Calibri" panose="020F0502020204030204" pitchFamily="34" charset="0"/>
                        <a:ea typeface="Calibri"/>
                        <a:cs typeface="Times New Roman"/>
                      </a:endParaRPr>
                    </a:p>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 </a:t>
                      </a:r>
                      <a:endParaRPr lang="en-US" sz="1200" dirty="0">
                        <a:solidFill>
                          <a:schemeClr val="tx1"/>
                        </a:solidFill>
                        <a:effectLst/>
                        <a:latin typeface="Calibri" panose="020F0502020204030204" pitchFamily="34" charset="0"/>
                        <a:ea typeface="Calibri"/>
                        <a:cs typeface="Times New Roman"/>
                      </a:endParaRPr>
                    </a:p>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Up to $25,000/ application, $25,000 max per fiscal year</a:t>
                      </a:r>
                      <a:endParaRPr lang="en-US" sz="12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D2"/>
                    </a:solidFill>
                  </a:tcPr>
                </a:tc>
                <a:tc>
                  <a:txBody>
                    <a:bodyPr/>
                    <a:lstStyle/>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 </a:t>
                      </a:r>
                    </a:p>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Up to $10,000/ application, no per year</a:t>
                      </a:r>
                    </a:p>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maximum</a:t>
                      </a:r>
                      <a:endParaRPr lang="en-US" sz="1200" dirty="0">
                        <a:solidFill>
                          <a:schemeClr val="tx1"/>
                        </a:solidFill>
                        <a:effectLst/>
                        <a:latin typeface="Calibri" panose="020F0502020204030204" pitchFamily="34" charset="0"/>
                        <a:ea typeface="Calibri"/>
                        <a:cs typeface="Times New Roman"/>
                      </a:endParaRPr>
                    </a:p>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 </a:t>
                      </a:r>
                      <a:endParaRPr lang="en-US" sz="1200" dirty="0">
                        <a:solidFill>
                          <a:schemeClr val="tx1"/>
                        </a:solidFill>
                        <a:effectLst/>
                        <a:latin typeface="Calibri" panose="020F0502020204030204" pitchFamily="34" charset="0"/>
                        <a:ea typeface="Calibri"/>
                        <a:cs typeface="Times New Roman"/>
                      </a:endParaRPr>
                    </a:p>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Up to $10,000/ application, $25,000 max per fiscal year</a:t>
                      </a:r>
                      <a:endParaRPr lang="en-US" sz="12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AFCF"/>
                    </a:solidFill>
                  </a:tcPr>
                </a:tc>
                <a:extLst>
                  <a:ext uri="{0D108BD9-81ED-4DB2-BD59-A6C34878D82A}">
                    <a16:rowId xmlns:a16="http://schemas.microsoft.com/office/drawing/2014/main" val="10002"/>
                  </a:ext>
                </a:extLst>
              </a:tr>
              <a:tr h="1432564">
                <a:tc>
                  <a:txBody>
                    <a:bodyPr/>
                    <a:lstStyle/>
                    <a:p>
                      <a:pPr marL="0" marR="0">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Project Restrictions </a:t>
                      </a:r>
                      <a:endParaRPr lang="en-US" sz="120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 None</a:t>
                      </a:r>
                      <a:endParaRPr lang="en-US" sz="120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D2"/>
                    </a:solidFill>
                  </a:tcPr>
                </a:tc>
                <a:tc>
                  <a:txBody>
                    <a:bodyPr/>
                    <a:lstStyle/>
                    <a:p>
                      <a:pPr marL="0" marR="0" algn="ctr">
                        <a:lnSpc>
                          <a:spcPct val="115000"/>
                        </a:lnSpc>
                        <a:spcBef>
                          <a:spcPts val="0"/>
                        </a:spcBef>
                        <a:spcAft>
                          <a:spcPts val="0"/>
                        </a:spcAft>
                      </a:pPr>
                      <a:r>
                        <a:rPr lang="en-US" sz="1200" dirty="0">
                          <a:solidFill>
                            <a:schemeClr val="tx1"/>
                          </a:solidFill>
                          <a:effectLst/>
                          <a:latin typeface="Calibri" panose="020F0502020204030204" pitchFamily="34" charset="0"/>
                          <a:ea typeface="Times New Roman"/>
                          <a:cs typeface="Arial"/>
                        </a:rPr>
                        <a:t>Exterior Curb Appeal &amp; Existing Community Property Improvements ineligible </a:t>
                      </a:r>
                      <a:endParaRPr lang="en-US" sz="1200" dirty="0">
                        <a:solidFill>
                          <a:schemeClr val="tx1"/>
                        </a:solidFill>
                        <a:effectLst/>
                        <a:latin typeface="Calibri" panose="020F0502020204030204"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AFCF"/>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146DB39E-A783-9BD8-5836-DB4882F99431}"/>
              </a:ext>
            </a:extLst>
          </p:cNvPr>
          <p:cNvSpPr txBox="1"/>
          <p:nvPr/>
        </p:nvSpPr>
        <p:spPr>
          <a:xfrm>
            <a:off x="9429901" y="1566588"/>
            <a:ext cx="2171395" cy="132343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FFFF"/>
                </a:solidFill>
                <a:effectLst/>
                <a:uLnTx/>
                <a:uFillTx/>
                <a:latin typeface="Cambria"/>
                <a:ea typeface="+mn-ea"/>
                <a:cs typeface="+mn-cs"/>
              </a:rPr>
              <a:t>2023 </a:t>
            </a:r>
            <a:r>
              <a:rPr kumimoji="0" lang="en-US" sz="1600" b="0" i="0" u="none" strike="noStrike" kern="1200" cap="none" spc="0" normalizeH="0" baseline="0" noProof="0" dirty="0" err="1">
                <a:ln>
                  <a:noFill/>
                </a:ln>
                <a:solidFill>
                  <a:srgbClr val="FFFFFF"/>
                </a:solidFill>
                <a:effectLst/>
                <a:uLnTx/>
                <a:uFillTx/>
                <a:latin typeface="Cambria"/>
                <a:ea typeface="+mn-ea"/>
                <a:cs typeface="+mn-cs"/>
              </a:rPr>
              <a:t>Meck</a:t>
            </a:r>
            <a:r>
              <a:rPr kumimoji="0" lang="en-US" sz="1600" b="0" i="0" u="none" strike="noStrike" kern="1200" cap="none" spc="0" normalizeH="0" baseline="0" noProof="0" dirty="0">
                <a:ln>
                  <a:noFill/>
                </a:ln>
                <a:solidFill>
                  <a:srgbClr val="FFFFFF"/>
                </a:solidFill>
                <a:effectLst/>
                <a:uLnTx/>
                <a:uFillTx/>
                <a:latin typeface="Cambria"/>
                <a:ea typeface="+mn-ea"/>
                <a:cs typeface="+mn-cs"/>
              </a:rPr>
              <a:t> County revaluation changes coming, </a:t>
            </a:r>
            <a:br>
              <a:rPr kumimoji="0" lang="en-US" sz="1600" b="0" i="0" u="none" strike="noStrike" kern="1200" cap="none" spc="0" normalizeH="0" baseline="0" noProof="0" dirty="0">
                <a:ln>
                  <a:noFill/>
                </a:ln>
                <a:solidFill>
                  <a:srgbClr val="FFFFFF"/>
                </a:solidFill>
                <a:effectLst/>
                <a:uLnTx/>
                <a:uFillTx/>
                <a:latin typeface="Cambria"/>
                <a:ea typeface="+mn-ea"/>
                <a:cs typeface="+mn-cs"/>
              </a:rPr>
            </a:br>
            <a:r>
              <a:rPr kumimoji="0" lang="en-US" sz="1600" b="0" i="0" u="none" strike="noStrike" kern="1200" cap="none" spc="0" normalizeH="0" baseline="0" noProof="0" dirty="0">
                <a:ln>
                  <a:noFill/>
                </a:ln>
                <a:solidFill>
                  <a:srgbClr val="FFFFFF"/>
                </a:solidFill>
                <a:effectLst/>
                <a:uLnTx/>
                <a:uFillTx/>
                <a:latin typeface="Cambria"/>
                <a:ea typeface="+mn-ea"/>
                <a:cs typeface="+mn-cs"/>
              </a:rPr>
              <a:t>   </a:t>
            </a:r>
            <a:r>
              <a:rPr kumimoji="0" lang="en-US" sz="1600" b="1" i="0" u="sng" strike="noStrike" kern="1200" cap="none" spc="0" normalizeH="0" baseline="0" noProof="0" dirty="0">
                <a:ln>
                  <a:noFill/>
                </a:ln>
                <a:solidFill>
                  <a:srgbClr val="FFFF00"/>
                </a:solidFill>
                <a:effectLst/>
                <a:uLnTx/>
                <a:uFillTx/>
                <a:latin typeface="Cambria"/>
                <a:ea typeface="+mn-ea"/>
                <a:cs typeface="+mn-cs"/>
              </a:rPr>
              <a:t>Effective</a:t>
            </a:r>
            <a:br>
              <a:rPr kumimoji="0" lang="en-US" sz="1600" b="1" i="0" u="sng" strike="noStrike" kern="1200" cap="none" spc="0" normalizeH="0" baseline="0" noProof="0" dirty="0">
                <a:ln>
                  <a:noFill/>
                </a:ln>
                <a:solidFill>
                  <a:srgbClr val="FFFF00"/>
                </a:solidFill>
                <a:effectLst/>
                <a:uLnTx/>
                <a:uFillTx/>
                <a:latin typeface="Cambria"/>
                <a:ea typeface="+mn-ea"/>
                <a:cs typeface="+mn-cs"/>
              </a:rPr>
            </a:br>
            <a:r>
              <a:rPr kumimoji="0" lang="en-US" sz="1600" b="1" i="0" u="sng" strike="noStrike" kern="1200" cap="none" spc="0" normalizeH="0" baseline="0" noProof="0" dirty="0">
                <a:ln>
                  <a:noFill/>
                </a:ln>
                <a:solidFill>
                  <a:srgbClr val="FFFF00"/>
                </a:solidFill>
                <a:effectLst/>
                <a:uLnTx/>
                <a:uFillTx/>
                <a:latin typeface="Cambria"/>
                <a:ea typeface="+mn-ea"/>
                <a:cs typeface="+mn-cs"/>
              </a:rPr>
              <a:t>March 1, 2025</a:t>
            </a:r>
            <a:r>
              <a:rPr kumimoji="0" lang="en-US" sz="1600" b="0" i="0" u="none" strike="noStrike" kern="1200" cap="none" spc="0" normalizeH="0" baseline="0" noProof="0" dirty="0">
                <a:ln>
                  <a:noFill/>
                </a:ln>
                <a:solidFill>
                  <a:srgbClr val="FFFF00"/>
                </a:solidFill>
                <a:effectLst/>
                <a:uLnTx/>
                <a:uFillTx/>
                <a:latin typeface="Cambria"/>
                <a:ea typeface="+mn-ea"/>
                <a:cs typeface="+mn-cs"/>
              </a:rPr>
              <a:t> </a:t>
            </a:r>
            <a:endParaRPr kumimoji="0" lang="en-US" sz="1600" b="0" i="0" u="none" strike="noStrike" kern="1200" cap="none" spc="0" normalizeH="0" baseline="0" noProof="0" dirty="0">
              <a:ln>
                <a:noFill/>
              </a:ln>
              <a:solidFill>
                <a:srgbClr val="FFFFFF"/>
              </a:solidFill>
              <a:effectLst/>
              <a:uLnTx/>
              <a:uFillTx/>
              <a:latin typeface="Cambria"/>
              <a:ea typeface="+mn-ea"/>
              <a:cs typeface="+mn-cs"/>
            </a:endParaRPr>
          </a:p>
        </p:txBody>
      </p:sp>
      <p:sp>
        <p:nvSpPr>
          <p:cNvPr id="9" name="TextBox 8">
            <a:extLst>
              <a:ext uri="{FF2B5EF4-FFF2-40B4-BE49-F238E27FC236}">
                <a16:creationId xmlns:a16="http://schemas.microsoft.com/office/drawing/2014/main" id="{D79C5906-306B-8FB2-9F26-233FE41FD3B6}"/>
              </a:ext>
            </a:extLst>
          </p:cNvPr>
          <p:cNvSpPr txBox="1"/>
          <p:nvPr/>
        </p:nvSpPr>
        <p:spPr>
          <a:xfrm>
            <a:off x="174362" y="240261"/>
            <a:ext cx="64148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entury Gothic"/>
                <a:ea typeface="+mn-ea"/>
                <a:cs typeface="+mn-cs"/>
              </a:rPr>
              <a:t>Geographic Eligibility* </a:t>
            </a:r>
            <a:br>
              <a:rPr kumimoji="0" lang="en-US" sz="2000" b="1" i="0" u="none" strike="noStrike" kern="1200" cap="none" spc="0" normalizeH="0" baseline="0" noProof="0" dirty="0">
                <a:ln>
                  <a:noFill/>
                </a:ln>
                <a:solidFill>
                  <a:srgbClr val="FFFFFF"/>
                </a:solidFill>
                <a:effectLst/>
                <a:uLnTx/>
                <a:uFillTx/>
                <a:latin typeface="Century Gothic"/>
                <a:ea typeface="+mn-ea"/>
                <a:cs typeface="+mn-cs"/>
              </a:rPr>
            </a:br>
            <a:endParaRPr kumimoji="0" lang="en-US"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2" name="Picture 11">
            <a:extLst>
              <a:ext uri="{FF2B5EF4-FFF2-40B4-BE49-F238E27FC236}">
                <a16:creationId xmlns:a16="http://schemas.microsoft.com/office/drawing/2014/main" id="{D4B20898-384B-7920-D8AE-09FF9694DD0A}"/>
              </a:ext>
            </a:extLst>
          </p:cNvPr>
          <p:cNvPicPr>
            <a:picLocks noChangeAspect="1"/>
          </p:cNvPicPr>
          <p:nvPr/>
        </p:nvPicPr>
        <p:blipFill>
          <a:blip r:embed="rId6"/>
          <a:stretch>
            <a:fillRect/>
          </a:stretch>
        </p:blipFill>
        <p:spPr>
          <a:xfrm>
            <a:off x="5010303" y="5202792"/>
            <a:ext cx="6563641" cy="1171739"/>
          </a:xfrm>
          <a:prstGeom prst="rect">
            <a:avLst/>
          </a:prstGeom>
        </p:spPr>
      </p:pic>
      <p:pic>
        <p:nvPicPr>
          <p:cNvPr id="13" name="Audio 12">
            <a:hlinkClick r:id="" action="ppaction://media"/>
            <a:extLst>
              <a:ext uri="{FF2B5EF4-FFF2-40B4-BE49-F238E27FC236}">
                <a16:creationId xmlns:a16="http://schemas.microsoft.com/office/drawing/2014/main" id="{04CB8A99-CC0E-701B-77F7-9796D64DF08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2252132"/>
      </p:ext>
    </p:extLst>
  </p:cSld>
  <p:clrMapOvr>
    <a:masterClrMapping/>
  </p:clrMapOvr>
  <mc:AlternateContent xmlns:mc="http://schemas.openxmlformats.org/markup-compatibility/2006" xmlns:p14="http://schemas.microsoft.com/office/powerpoint/2010/main">
    <mc:Choice Requires="p14">
      <p:transition spd="slow" p14:dur="2000" advTm="106070"/>
    </mc:Choice>
    <mc:Fallback xmlns="">
      <p:transition spd="slow" advTm="10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41ACB-C53E-EFC6-89DB-D669726CABAC}"/>
              </a:ext>
            </a:extLst>
          </p:cNvPr>
          <p:cNvSpPr>
            <a:spLocks noGrp="1"/>
          </p:cNvSpPr>
          <p:nvPr>
            <p:ph type="sldNum" sz="quarter" idx="12"/>
          </p:nvPr>
        </p:nvSpPr>
        <p:spPr/>
        <p:txBody>
          <a:bodyPr/>
          <a:lstStyle/>
          <a:p>
            <a:fld id="{BF891440-8A38-4B35-B518-E5BA39D3850D}" type="slidenum">
              <a:rPr lang="en-US" smtClean="0"/>
              <a:pPr/>
              <a:t>7</a:t>
            </a:fld>
            <a:endParaRPr lang="en-US" dirty="0"/>
          </a:p>
        </p:txBody>
      </p:sp>
      <p:sp>
        <p:nvSpPr>
          <p:cNvPr id="2" name="TextBox 1">
            <a:extLst>
              <a:ext uri="{FF2B5EF4-FFF2-40B4-BE49-F238E27FC236}">
                <a16:creationId xmlns:a16="http://schemas.microsoft.com/office/drawing/2014/main" id="{DFE59D47-5B30-F042-AB9C-25D54A5A8116}"/>
              </a:ext>
            </a:extLst>
          </p:cNvPr>
          <p:cNvSpPr txBox="1"/>
          <p:nvPr/>
        </p:nvSpPr>
        <p:spPr>
          <a:xfrm>
            <a:off x="584756" y="247080"/>
            <a:ext cx="3918857" cy="2277547"/>
          </a:xfrm>
          <a:prstGeom prst="rect">
            <a:avLst/>
          </a:prstGeom>
          <a:noFill/>
        </p:spPr>
        <p:txBody>
          <a:bodyPr wrap="square" rtlCol="0">
            <a:spAutoFit/>
          </a:bodyPr>
          <a:lstStyle/>
          <a:p>
            <a:r>
              <a:rPr lang="en-US" sz="3000" b="1" dirty="0">
                <a:latin typeface="Calibri" panose="020F0502020204030204" pitchFamily="34" charset="0"/>
                <a:cs typeface="Calibri" panose="020F0502020204030204" pitchFamily="34" charset="0"/>
              </a:rPr>
              <a:t>What can you do?</a:t>
            </a:r>
          </a:p>
          <a:p>
            <a:endParaRPr lang="en-US"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All NMG Projects must: </a:t>
            </a:r>
          </a:p>
          <a:p>
            <a:endParaRPr lang="en-US" b="1"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D5B2F9BF-2FEB-3B46-19AB-86F908A9E054}"/>
              </a:ext>
            </a:extLst>
          </p:cNvPr>
          <p:cNvSpPr txBox="1">
            <a:spLocks noChangeArrowheads="1"/>
          </p:cNvSpPr>
          <p:nvPr/>
        </p:nvSpPr>
        <p:spPr>
          <a:xfrm>
            <a:off x="785279" y="1262743"/>
            <a:ext cx="10405235" cy="2883645"/>
          </a:xfrm>
          <a:prstGeom prst="rect">
            <a:avLst/>
          </a:prstGeom>
        </p:spPr>
        <p:txBody>
          <a:bodyPr numCol="2">
            <a:normAutofit/>
          </a:bodyPr>
          <a:lstStyle>
            <a:lvl1pPr marL="457200" indent="-457200" algn="l" defTabSz="914400" rtl="0" eaLnBrk="1" latinLnBrk="0" hangingPunct="1">
              <a:lnSpc>
                <a:spcPct val="90000"/>
              </a:lnSpc>
              <a:spcBef>
                <a:spcPts val="1000"/>
              </a:spcBef>
              <a:buClr>
                <a:schemeClr val="accent2"/>
              </a:buClr>
              <a:buFont typeface="Proxima Nova Black" panose="02000506030000020004" pitchFamily="50" charset="0"/>
              <a:buChar char="⊲"/>
              <a:defRPr sz="2800" b="1" kern="1200">
                <a:ln w="635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296" indent="0">
              <a:buSzPct val="80000"/>
              <a:buFont typeface="Proxima Nova Black" panose="02000506030000020004" pitchFamily="50" charset="0"/>
              <a:buNone/>
              <a:defRPr/>
            </a:pPr>
            <a:endParaRPr lang="en-US" sz="500" dirty="0">
              <a:latin typeface="Calibri" panose="020F0502020204030204" pitchFamily="34" charset="0"/>
            </a:endParaRPr>
          </a:p>
          <a:p>
            <a:pPr marL="425196">
              <a:buClrTx/>
              <a:buSzPct val="80000"/>
              <a:buFont typeface="Symbol" panose="05050102010706020507" pitchFamily="18" charset="2"/>
              <a:buChar char=""/>
              <a:defRPr/>
            </a:pPr>
            <a:r>
              <a:rPr lang="en-US" sz="2000" b="0" dirty="0">
                <a:latin typeface="Calibri" panose="020F0502020204030204" pitchFamily="34" charset="0"/>
              </a:rPr>
              <a:t>Provide a shared neighborhood benefit that remains accessible to all residents</a:t>
            </a:r>
          </a:p>
          <a:p>
            <a:pPr marL="425196">
              <a:buClrTx/>
              <a:buSzPct val="80000"/>
              <a:buFont typeface="Symbol" panose="05050102010706020507" pitchFamily="18" charset="2"/>
              <a:buChar char=""/>
              <a:defRPr/>
            </a:pPr>
            <a:r>
              <a:rPr lang="en-US" sz="2000" b="0" dirty="0">
                <a:latin typeface="Calibri" panose="020F0502020204030204" pitchFamily="34" charset="0"/>
              </a:rPr>
              <a:t>Engage residents in selection, planning &amp; implementation</a:t>
            </a:r>
          </a:p>
          <a:p>
            <a:pPr marL="425196">
              <a:buClrTx/>
              <a:buSzPct val="80000"/>
              <a:buFont typeface="Symbol" panose="05050102010706020507" pitchFamily="18" charset="2"/>
              <a:buChar char=""/>
              <a:defRPr/>
            </a:pPr>
            <a:r>
              <a:rPr lang="en-US" sz="2000" b="0" dirty="0">
                <a:latin typeface="Calibri" panose="020F0502020204030204" pitchFamily="34" charset="0"/>
              </a:rPr>
              <a:t>Not duplicate existing programs or fund existing projects</a:t>
            </a:r>
          </a:p>
          <a:p>
            <a:pPr marL="425196">
              <a:buClrTx/>
              <a:buSzPct val="80000"/>
              <a:buFont typeface="Symbol" panose="05050102010706020507" pitchFamily="18" charset="2"/>
              <a:buChar char=""/>
              <a:defRPr/>
            </a:pPr>
            <a:r>
              <a:rPr lang="en-US" sz="2000" b="0" dirty="0">
                <a:latin typeface="Calibri" panose="020F0502020204030204" pitchFamily="34" charset="0"/>
              </a:rPr>
              <a:t>Meet applicable requirements, see Program Guidelines, Appendix A </a:t>
            </a:r>
          </a:p>
          <a:p>
            <a:pPr marL="82296" indent="0">
              <a:buFont typeface="Proxima Nova Black" panose="02000506030000020004" pitchFamily="50" charset="0"/>
              <a:buNone/>
              <a:defRPr/>
            </a:pPr>
            <a:endParaRPr lang="en-US" sz="2000" dirty="0">
              <a:latin typeface="Calibri" panose="020F0502020204030204" pitchFamily="34" charset="0"/>
            </a:endParaRPr>
          </a:p>
          <a:p>
            <a:endParaRPr lang="en-US" sz="2200" dirty="0">
              <a:latin typeface="Arial Rounded MT Bold" pitchFamily="34" charset="0"/>
            </a:endParaRPr>
          </a:p>
          <a:p>
            <a:pPr marL="0" indent="0">
              <a:buFont typeface="Proxima Nova Black" panose="02000506030000020004" pitchFamily="50" charset="0"/>
              <a:buNone/>
            </a:pPr>
            <a:endParaRPr lang="en-US" sz="2200" dirty="0"/>
          </a:p>
        </p:txBody>
      </p:sp>
      <p:pic>
        <p:nvPicPr>
          <p:cNvPr id="6" name="Picture 5">
            <a:extLst>
              <a:ext uri="{FF2B5EF4-FFF2-40B4-BE49-F238E27FC236}">
                <a16:creationId xmlns:a16="http://schemas.microsoft.com/office/drawing/2014/main" id="{C06FF013-65EF-421E-28E2-51774D433F5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483924" y="4658863"/>
            <a:ext cx="2235917" cy="165388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738A95C-E41E-CF63-717B-CC56F47D10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6771" y="4659358"/>
            <a:ext cx="2445327" cy="165289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9EF935F-75E1-3089-0114-A596DE4F3A1B}"/>
              </a:ext>
            </a:extLst>
          </p:cNvPr>
          <p:cNvPicPr>
            <a:picLocks noChangeAspect="1"/>
          </p:cNvPicPr>
          <p:nvPr/>
        </p:nvPicPr>
        <p:blipFill>
          <a:blip r:embed="rId7"/>
          <a:stretch>
            <a:fillRect/>
          </a:stretch>
        </p:blipFill>
        <p:spPr>
          <a:xfrm>
            <a:off x="7124394" y="4633357"/>
            <a:ext cx="2720646" cy="1678894"/>
          </a:xfrm>
          <a:prstGeom prst="rect">
            <a:avLst/>
          </a:prstGeom>
          <a:effectLst>
            <a:outerShdw blurRad="50800" dist="38100" dir="2700000" algn="tl" rotWithShape="0">
              <a:prstClr val="black">
                <a:alpha val="40000"/>
              </a:prstClr>
            </a:outerShdw>
          </a:effectLst>
        </p:spPr>
      </p:pic>
      <p:pic>
        <p:nvPicPr>
          <p:cNvPr id="27" name="Audio 26">
            <a:hlinkClick r:id="" action="ppaction://media"/>
            <a:extLst>
              <a:ext uri="{FF2B5EF4-FFF2-40B4-BE49-F238E27FC236}">
                <a16:creationId xmlns:a16="http://schemas.microsoft.com/office/drawing/2014/main" id="{14B88795-8758-22F4-39B6-E2884179CB5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9683673"/>
      </p:ext>
    </p:extLst>
  </p:cSld>
  <p:clrMapOvr>
    <a:masterClrMapping/>
  </p:clrMapOvr>
  <mc:AlternateContent xmlns:mc="http://schemas.openxmlformats.org/markup-compatibility/2006" xmlns:p14="http://schemas.microsoft.com/office/powerpoint/2010/main">
    <mc:Choice Requires="p14">
      <p:transition spd="slow" p14:dur="2000" advTm="89489"/>
    </mc:Choice>
    <mc:Fallback xmlns="">
      <p:transition spd="slow" advTm="8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1D367-EB54-4E32-B3FB-8A1192EC2251}"/>
              </a:ext>
            </a:extLst>
          </p:cNvPr>
          <p:cNvSpPr>
            <a:spLocks noGrp="1"/>
          </p:cNvSpPr>
          <p:nvPr>
            <p:ph type="title"/>
          </p:nvPr>
        </p:nvSpPr>
        <p:spPr>
          <a:xfrm>
            <a:off x="838200" y="171190"/>
            <a:ext cx="10515600" cy="1325563"/>
          </a:xfrm>
        </p:spPr>
        <p:txBody>
          <a:bodyPr/>
          <a:lstStyle/>
          <a:p>
            <a:r>
              <a:rPr lang="en-US" dirty="0"/>
              <a:t>Ineligible Expenses</a:t>
            </a:r>
          </a:p>
        </p:txBody>
      </p:sp>
      <p:sp>
        <p:nvSpPr>
          <p:cNvPr id="4" name="Text Placeholder 3">
            <a:extLst>
              <a:ext uri="{FF2B5EF4-FFF2-40B4-BE49-F238E27FC236}">
                <a16:creationId xmlns:a16="http://schemas.microsoft.com/office/drawing/2014/main" id="{3610AF44-A10E-43AD-9D34-E253E6111E29}"/>
              </a:ext>
            </a:extLst>
          </p:cNvPr>
          <p:cNvSpPr>
            <a:spLocks noGrp="1"/>
          </p:cNvSpPr>
          <p:nvPr>
            <p:ph idx="1"/>
          </p:nvPr>
        </p:nvSpPr>
        <p:spPr>
          <a:xfrm>
            <a:off x="838200" y="1325303"/>
            <a:ext cx="9706583" cy="4965700"/>
          </a:xfrm>
        </p:spPr>
        <p:txBody>
          <a:bodyPr>
            <a:normAutofit fontScale="92500" lnSpcReduction="10000"/>
          </a:bodyPr>
          <a:lstStyle/>
          <a:p>
            <a:pPr marL="0" indent="0">
              <a:buNone/>
            </a:pPr>
            <a:r>
              <a:rPr lang="en-US" sz="3000" dirty="0"/>
              <a:t>The following are ineligible for grant funding, but may be included as cash/</a:t>
            </a:r>
            <a:r>
              <a:rPr lang="en-US" sz="3000" dirty="0" err="1"/>
              <a:t>inkind</a:t>
            </a:r>
            <a:r>
              <a:rPr lang="en-US" sz="3000" dirty="0"/>
              <a:t> donations toward the required match:</a:t>
            </a:r>
            <a:br>
              <a:rPr lang="en-US" sz="3000" dirty="0"/>
            </a:br>
            <a:endParaRPr lang="en-US" sz="3000" dirty="0"/>
          </a:p>
          <a:p>
            <a:pPr lvl="1"/>
            <a:r>
              <a:rPr lang="en-US" sz="2600" dirty="0">
                <a:solidFill>
                  <a:schemeClr val="tx1"/>
                </a:solidFill>
                <a:latin typeface="Calibri" panose="020F0502020204030204" pitchFamily="34" charset="0"/>
              </a:rPr>
              <a:t>Food &amp; Beverages </a:t>
            </a:r>
          </a:p>
          <a:p>
            <a:pPr lvl="1"/>
            <a:r>
              <a:rPr lang="en-US" sz="2600" dirty="0">
                <a:solidFill>
                  <a:schemeClr val="tx1"/>
                </a:solidFill>
                <a:latin typeface="Calibri" panose="020F0502020204030204" pitchFamily="34" charset="0"/>
              </a:rPr>
              <a:t>Entertainment- DJ, Clown, band</a:t>
            </a:r>
          </a:p>
          <a:p>
            <a:pPr lvl="1"/>
            <a:r>
              <a:rPr lang="en-US" sz="2600" dirty="0">
                <a:solidFill>
                  <a:schemeClr val="tx1"/>
                </a:solidFill>
                <a:latin typeface="Calibri" panose="020F0502020204030204" pitchFamily="34" charset="0"/>
              </a:rPr>
              <a:t>Operating expenses – maintenance, rent, utilities, etc.</a:t>
            </a:r>
          </a:p>
          <a:p>
            <a:pPr lvl="1"/>
            <a:r>
              <a:rPr lang="en-US" sz="2600" dirty="0">
                <a:solidFill>
                  <a:schemeClr val="tx1"/>
                </a:solidFill>
                <a:latin typeface="Calibri" panose="020F0502020204030204" pitchFamily="34" charset="0"/>
              </a:rPr>
              <a:t>Salaries</a:t>
            </a:r>
          </a:p>
          <a:p>
            <a:pPr lvl="1"/>
            <a:r>
              <a:rPr lang="en-US" sz="2600" dirty="0">
                <a:solidFill>
                  <a:schemeClr val="tx1"/>
                </a:solidFill>
                <a:latin typeface="Calibri" panose="020F0502020204030204" pitchFamily="34" charset="0"/>
              </a:rPr>
              <a:t>Annual plants (perennials are ok) </a:t>
            </a:r>
          </a:p>
          <a:p>
            <a:pPr lvl="1"/>
            <a:r>
              <a:rPr lang="en-US" sz="2600" dirty="0">
                <a:solidFill>
                  <a:schemeClr val="tx1"/>
                </a:solidFill>
                <a:latin typeface="Calibri" panose="020F0502020204030204" pitchFamily="34" charset="0"/>
              </a:rPr>
              <a:t>Entrance fees</a:t>
            </a:r>
          </a:p>
          <a:p>
            <a:pPr lvl="1"/>
            <a:r>
              <a:rPr lang="en-US" sz="2600" dirty="0">
                <a:solidFill>
                  <a:schemeClr val="tx1"/>
                </a:solidFill>
                <a:latin typeface="Calibri" panose="020F0502020204030204" pitchFamily="34" charset="0"/>
              </a:rPr>
              <a:t>Raffles/giveaways</a:t>
            </a:r>
          </a:p>
          <a:p>
            <a:pPr lvl="1"/>
            <a:r>
              <a:rPr lang="en-US" sz="2600" dirty="0">
                <a:solidFill>
                  <a:schemeClr val="tx1"/>
                </a:solidFill>
                <a:latin typeface="Calibri" panose="020F0502020204030204" pitchFamily="34" charset="0"/>
              </a:rPr>
              <a:t>Gift cards</a:t>
            </a:r>
          </a:p>
          <a:p>
            <a:pPr lvl="1"/>
            <a:r>
              <a:rPr lang="en-US" sz="2600" dirty="0">
                <a:solidFill>
                  <a:schemeClr val="tx1"/>
                </a:solidFill>
                <a:latin typeface="Calibri" panose="020F0502020204030204" pitchFamily="34" charset="0"/>
              </a:rPr>
              <a:t>Pine needles/mulch (rubber mulch &amp; mats are okay)</a:t>
            </a:r>
          </a:p>
          <a:p>
            <a:endParaRPr lang="en-US" dirty="0"/>
          </a:p>
        </p:txBody>
      </p:sp>
      <p:sp>
        <p:nvSpPr>
          <p:cNvPr id="2" name="Slide Number Placeholder 1">
            <a:extLst>
              <a:ext uri="{FF2B5EF4-FFF2-40B4-BE49-F238E27FC236}">
                <a16:creationId xmlns:a16="http://schemas.microsoft.com/office/drawing/2014/main" id="{CBE3E141-88F3-44B3-AB37-2099FB24B2BF}"/>
              </a:ext>
            </a:extLst>
          </p:cNvPr>
          <p:cNvSpPr>
            <a:spLocks noGrp="1"/>
          </p:cNvSpPr>
          <p:nvPr>
            <p:ph type="sldNum" sz="quarter" idx="12"/>
          </p:nvPr>
        </p:nvSpPr>
        <p:spPr/>
        <p:txBody>
          <a:bodyPr/>
          <a:lstStyle/>
          <a:p>
            <a:fld id="{BF891440-8A38-4B35-B518-E5BA39D3850D}" type="slidenum">
              <a:rPr lang="en-US" smtClean="0"/>
              <a:t>8</a:t>
            </a:fld>
            <a:endParaRPr lang="en-US" dirty="0"/>
          </a:p>
        </p:txBody>
      </p:sp>
      <p:pic>
        <p:nvPicPr>
          <p:cNvPr id="18" name="Audio 17">
            <a:hlinkClick r:id="" action="ppaction://media"/>
            <a:extLst>
              <a:ext uri="{FF2B5EF4-FFF2-40B4-BE49-F238E27FC236}">
                <a16:creationId xmlns:a16="http://schemas.microsoft.com/office/drawing/2014/main" id="{A41F5C5D-D0AD-D5A0-D231-8134002F3B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9092230"/>
      </p:ext>
    </p:extLst>
  </p:cSld>
  <p:clrMapOvr>
    <a:masterClrMapping/>
  </p:clrMapOvr>
  <mc:AlternateContent xmlns:mc="http://schemas.openxmlformats.org/markup-compatibility/2006" xmlns:p14="http://schemas.microsoft.com/office/powerpoint/2010/main">
    <mc:Choice Requires="p14">
      <p:transition spd="slow" p14:dur="2000" advTm="49792"/>
    </mc:Choice>
    <mc:Fallback xmlns="">
      <p:transition spd="slow" advTm="4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1D367-EB54-4E32-B3FB-8A1192EC2251}"/>
              </a:ext>
            </a:extLst>
          </p:cNvPr>
          <p:cNvSpPr>
            <a:spLocks noGrp="1"/>
          </p:cNvSpPr>
          <p:nvPr>
            <p:ph type="title"/>
          </p:nvPr>
        </p:nvSpPr>
        <p:spPr>
          <a:xfrm>
            <a:off x="838200" y="9402"/>
            <a:ext cx="10515600" cy="1325563"/>
          </a:xfrm>
        </p:spPr>
        <p:txBody>
          <a:bodyPr/>
          <a:lstStyle/>
          <a:p>
            <a:r>
              <a:rPr lang="en-US" dirty="0"/>
              <a:t>Match Requirements</a:t>
            </a:r>
          </a:p>
        </p:txBody>
      </p:sp>
      <p:sp>
        <p:nvSpPr>
          <p:cNvPr id="4" name="Text Placeholder 3">
            <a:extLst>
              <a:ext uri="{FF2B5EF4-FFF2-40B4-BE49-F238E27FC236}">
                <a16:creationId xmlns:a16="http://schemas.microsoft.com/office/drawing/2014/main" id="{3610AF44-A10E-43AD-9D34-E253E6111E29}"/>
              </a:ext>
            </a:extLst>
          </p:cNvPr>
          <p:cNvSpPr>
            <a:spLocks noGrp="1"/>
          </p:cNvSpPr>
          <p:nvPr>
            <p:ph idx="1"/>
          </p:nvPr>
        </p:nvSpPr>
        <p:spPr>
          <a:xfrm>
            <a:off x="875083" y="1087178"/>
            <a:ext cx="8079135" cy="4361122"/>
          </a:xfrm>
        </p:spPr>
        <p:txBody>
          <a:bodyPr>
            <a:normAutofit/>
          </a:bodyPr>
          <a:lstStyle/>
          <a:p>
            <a:r>
              <a:rPr lang="en-US" sz="2400" dirty="0"/>
              <a:t>1:1 Match Required</a:t>
            </a:r>
          </a:p>
          <a:p>
            <a:pPr lvl="1"/>
            <a:r>
              <a:rPr lang="en-US" sz="1800" b="1" dirty="0">
                <a:solidFill>
                  <a:schemeClr val="tx1"/>
                </a:solidFill>
                <a:latin typeface="Calibri" panose="020F0502020204030204" pitchFamily="34" charset="0"/>
                <a:cs typeface="Calibri" panose="020F0502020204030204" pitchFamily="34" charset="0"/>
              </a:rPr>
              <a:t>50% must be met through Volunteer Engagement Activities</a:t>
            </a: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1 Hour of Activity = $33.49. Activities may begin after grants are approved Can be 100% volunteer engagement hours (no cash </a:t>
            </a:r>
            <a:r>
              <a:rPr lang="en-US" sz="1800" dirty="0" err="1">
                <a:solidFill>
                  <a:schemeClr val="tx1"/>
                </a:solidFill>
                <a:latin typeface="Calibri" panose="020F0502020204030204" pitchFamily="34" charset="0"/>
                <a:cs typeface="Calibri" panose="020F0502020204030204" pitchFamily="34" charset="0"/>
              </a:rPr>
              <a:t>req’d</a:t>
            </a:r>
            <a:r>
              <a:rPr lang="en-US" sz="1800" dirty="0">
                <a:solidFill>
                  <a:schemeClr val="tx1"/>
                </a:solidFill>
                <a:latin typeface="Calibri" panose="020F0502020204030204" pitchFamily="34" charset="0"/>
                <a:cs typeface="Calibri" panose="020F0502020204030204" pitchFamily="34" charset="0"/>
              </a:rPr>
              <a:t>)</a:t>
            </a:r>
          </a:p>
          <a:p>
            <a:pPr lvl="2">
              <a:buSzPct val="80000"/>
              <a:buFont typeface="Calibri" panose="020F0502020204030204" pitchFamily="34" charset="0"/>
              <a:buChar char="-"/>
            </a:pPr>
            <a:r>
              <a:rPr lang="en-US" sz="1800" dirty="0">
                <a:solidFill>
                  <a:schemeClr val="tx1"/>
                </a:solidFill>
                <a:latin typeface="Calibri" panose="020F0502020204030204" pitchFamily="34" charset="0"/>
                <a:cs typeface="Calibri" panose="020F0502020204030204" pitchFamily="34" charset="0"/>
              </a:rPr>
              <a:t> 100% volunteer hours = 746.50 @ $25k, 298.50 @ $10k over 1 year</a:t>
            </a:r>
          </a:p>
          <a:p>
            <a:pPr lvl="1">
              <a:buSzPct val="80000"/>
            </a:pPr>
            <a:r>
              <a:rPr lang="en-US" sz="1800" dirty="0">
                <a:solidFill>
                  <a:schemeClr val="tx1"/>
                </a:solidFill>
                <a:latin typeface="Calibri" panose="020F0502020204030204" pitchFamily="34" charset="0"/>
                <a:cs typeface="Calibri" panose="020F0502020204030204" pitchFamily="34" charset="0"/>
              </a:rPr>
              <a:t>May include 20hrs documented pre-application work </a:t>
            </a:r>
          </a:p>
          <a:p>
            <a:pPr lvl="1">
              <a:buSzPct val="80000"/>
            </a:pPr>
            <a:r>
              <a:rPr lang="en-US" sz="1800" dirty="0">
                <a:solidFill>
                  <a:schemeClr val="tx1"/>
                </a:solidFill>
                <a:latin typeface="Calibri" panose="020F0502020204030204" pitchFamily="34" charset="0"/>
                <a:cs typeface="Calibri" panose="020F0502020204030204" pitchFamily="34" charset="0"/>
              </a:rPr>
              <a:t>Board Retreat Credit toward volunteer hour requirement*</a:t>
            </a:r>
          </a:p>
          <a:p>
            <a:pPr lvl="2">
              <a:buSzPct val="80000"/>
            </a:pPr>
            <a:r>
              <a:rPr lang="en-US" sz="1400" dirty="0">
                <a:latin typeface="Calibri" panose="020F0502020204030204" pitchFamily="34" charset="0"/>
                <a:cs typeface="Calibri" panose="020F0502020204030204" pitchFamily="34" charset="0"/>
              </a:rPr>
              <a:t>Credits are applied to the second half of the match requirement – 50% hours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must be met first.  </a:t>
            </a:r>
            <a:endParaRPr lang="en-US" sz="1400" dirty="0">
              <a:solidFill>
                <a:schemeClr val="tx1"/>
              </a:solidFill>
              <a:latin typeface="Calibri" panose="020F0502020204030204" pitchFamily="34" charset="0"/>
              <a:cs typeface="Calibri" panose="020F0502020204030204" pitchFamily="34" charset="0"/>
            </a:endParaRPr>
          </a:p>
          <a:p>
            <a:pPr lvl="1">
              <a:buSzPct val="80000"/>
            </a:pPr>
            <a:r>
              <a:rPr lang="en-US" sz="1800" dirty="0">
                <a:latin typeface="Calibri" panose="020F0502020204030204" pitchFamily="34" charset="0"/>
                <a:cs typeface="Calibri" panose="020F0502020204030204" pitchFamily="34" charset="0"/>
              </a:rPr>
              <a:t>Other Match Types:</a:t>
            </a:r>
          </a:p>
          <a:p>
            <a:pPr lvl="2">
              <a:buSzPct val="80000"/>
              <a:buFont typeface="Symbol" panose="05050102010706020507" pitchFamily="18" charset="2"/>
              <a:buChar char="-"/>
            </a:pPr>
            <a:r>
              <a:rPr lang="en-US" sz="1800" b="1" u="sng" dirty="0">
                <a:solidFill>
                  <a:schemeClr val="tx1"/>
                </a:solidFill>
                <a:latin typeface="Calibri" panose="020F0502020204030204" pitchFamily="34" charset="0"/>
                <a:cs typeface="Calibri" panose="020F0502020204030204" pitchFamily="34" charset="0"/>
              </a:rPr>
              <a:t>Cash contributions</a:t>
            </a:r>
            <a:r>
              <a:rPr lang="en-US" sz="1800" dirty="0">
                <a:solidFill>
                  <a:schemeClr val="tx1"/>
                </a:solidFill>
                <a:latin typeface="Calibri" panose="020F0502020204030204" pitchFamily="34" charset="0"/>
                <a:cs typeface="Calibri" panose="020F0502020204030204" pitchFamily="34" charset="0"/>
              </a:rPr>
              <a:t>: money from board, individuals or sponsors</a:t>
            </a:r>
          </a:p>
          <a:p>
            <a:pPr lvl="2">
              <a:buSzPct val="80000"/>
              <a:buFont typeface="Symbol" panose="05050102010706020507" pitchFamily="18" charset="2"/>
              <a:buChar char="-"/>
            </a:pPr>
            <a:r>
              <a:rPr lang="en-US" sz="1800" b="1" u="sng" dirty="0">
                <a:solidFill>
                  <a:schemeClr val="tx1"/>
                </a:solidFill>
                <a:latin typeface="Calibri" panose="020F0502020204030204" pitchFamily="34" charset="0"/>
                <a:cs typeface="Calibri" panose="020F0502020204030204" pitchFamily="34" charset="0"/>
              </a:rPr>
              <a:t>In-kind donations</a:t>
            </a:r>
            <a:r>
              <a:rPr lang="en-US" sz="1800" dirty="0">
                <a:solidFill>
                  <a:schemeClr val="tx1"/>
                </a:solidFill>
                <a:latin typeface="Calibri" panose="020F0502020204030204" pitchFamily="34" charset="0"/>
                <a:cs typeface="Calibri" panose="020F0502020204030204" pitchFamily="34" charset="0"/>
              </a:rPr>
              <a:t>: donated or discounted services, meeting space, refreshments, Neighborhood Board Retreat credits</a:t>
            </a:r>
          </a:p>
          <a:p>
            <a:pPr lvl="1">
              <a:buSzPct val="80000"/>
            </a:pPr>
            <a:r>
              <a:rPr lang="en-US" sz="1800" dirty="0">
                <a:latin typeface="Calibri" panose="020F0502020204030204" pitchFamily="34" charset="0"/>
                <a:cs typeface="Calibri" panose="020F0502020204030204" pitchFamily="34" charset="0"/>
              </a:rPr>
              <a:t>At</a:t>
            </a:r>
            <a:r>
              <a:rPr lang="en-US" sz="1800" dirty="0">
                <a:solidFill>
                  <a:schemeClr val="tx1"/>
                </a:solidFill>
                <a:latin typeface="Calibri" panose="020F0502020204030204" pitchFamily="34" charset="0"/>
                <a:cs typeface="Calibri" panose="020F0502020204030204" pitchFamily="34" charset="0"/>
              </a:rPr>
              <a:t> least 25% of total match must originate from neighborhood residents or members</a:t>
            </a:r>
          </a:p>
          <a:p>
            <a:pPr lvl="2">
              <a:buSzPct val="80000"/>
              <a:buFont typeface="Symbol" panose="05050102010706020507" pitchFamily="18" charset="2"/>
              <a:buChar char="-"/>
            </a:pPr>
            <a:endParaRPr lang="en-US" sz="2000" dirty="0">
              <a:solidFill>
                <a:schemeClr val="tx1"/>
              </a:solidFill>
              <a:latin typeface="Calibri" panose="020F0502020204030204" pitchFamily="34" charset="0"/>
            </a:endParaRPr>
          </a:p>
          <a:p>
            <a:pPr marL="914400" lvl="2" indent="0">
              <a:buNone/>
            </a:pPr>
            <a:endParaRPr lang="en-US" sz="2200" dirty="0">
              <a:solidFill>
                <a:schemeClr val="tx1"/>
              </a:solidFill>
              <a:highlight>
                <a:srgbClr val="FFFF00"/>
              </a:highlight>
              <a:latin typeface="Calibri" panose="020F0502020204030204" pitchFamily="34" charset="0"/>
            </a:endParaRPr>
          </a:p>
          <a:p>
            <a:endParaRPr lang="en-US" dirty="0"/>
          </a:p>
        </p:txBody>
      </p:sp>
      <p:sp>
        <p:nvSpPr>
          <p:cNvPr id="2" name="Slide Number Placeholder 1">
            <a:extLst>
              <a:ext uri="{FF2B5EF4-FFF2-40B4-BE49-F238E27FC236}">
                <a16:creationId xmlns:a16="http://schemas.microsoft.com/office/drawing/2014/main" id="{CBE3E141-88F3-44B3-AB37-2099FB24B2BF}"/>
              </a:ext>
            </a:extLst>
          </p:cNvPr>
          <p:cNvSpPr>
            <a:spLocks noGrp="1"/>
          </p:cNvSpPr>
          <p:nvPr>
            <p:ph type="sldNum" sz="quarter" idx="12"/>
          </p:nvPr>
        </p:nvSpPr>
        <p:spPr/>
        <p:txBody>
          <a:bodyPr/>
          <a:lstStyle/>
          <a:p>
            <a:fld id="{BF891440-8A38-4B35-B518-E5BA39D3850D}" type="slidenum">
              <a:rPr lang="en-US" smtClean="0"/>
              <a:t>9</a:t>
            </a:fld>
            <a:endParaRPr lang="en-US" dirty="0"/>
          </a:p>
        </p:txBody>
      </p:sp>
      <p:pic>
        <p:nvPicPr>
          <p:cNvPr id="6" name="Graphic 5" descr="Warning outline">
            <a:extLst>
              <a:ext uri="{FF2B5EF4-FFF2-40B4-BE49-F238E27FC236}">
                <a16:creationId xmlns:a16="http://schemas.microsoft.com/office/drawing/2014/main" id="{FF0B047A-D459-8341-5ED8-1576B986C5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883" y="5680355"/>
            <a:ext cx="457200" cy="457200"/>
          </a:xfrm>
          <a:prstGeom prst="rect">
            <a:avLst/>
          </a:prstGeom>
        </p:spPr>
      </p:pic>
      <p:sp>
        <p:nvSpPr>
          <p:cNvPr id="5" name="TextBox 4">
            <a:extLst>
              <a:ext uri="{FF2B5EF4-FFF2-40B4-BE49-F238E27FC236}">
                <a16:creationId xmlns:a16="http://schemas.microsoft.com/office/drawing/2014/main" id="{08A27682-2E8A-7188-40CD-BD12AC90123B}"/>
              </a:ext>
            </a:extLst>
          </p:cNvPr>
          <p:cNvSpPr txBox="1"/>
          <p:nvPr/>
        </p:nvSpPr>
        <p:spPr>
          <a:xfrm>
            <a:off x="838200" y="5844234"/>
            <a:ext cx="9296528" cy="307777"/>
          </a:xfrm>
          <a:prstGeom prst="rect">
            <a:avLst/>
          </a:prstGeom>
          <a:noFill/>
        </p:spPr>
        <p:txBody>
          <a:bodyPr wrap="square" rtlCol="0">
            <a:spAutoFit/>
          </a:bodyPr>
          <a:lstStyle/>
          <a:p>
            <a:r>
              <a:rPr lang="en-US" sz="1400" dirty="0"/>
              <a:t>*Board Retreat Credit beginning March 2024 is $2000. Unexpired credits earned prior to that date are valued at $1500. </a:t>
            </a:r>
          </a:p>
        </p:txBody>
      </p:sp>
      <p:pic>
        <p:nvPicPr>
          <p:cNvPr id="7" name="Picture 6" descr="C:\Users\ewoods\AppData\Local\Microsoft\Windows\Temporary Internet Files\Content.Outlook\1SFF4LO9\20150530_101809.jpeg">
            <a:extLst>
              <a:ext uri="{FF2B5EF4-FFF2-40B4-BE49-F238E27FC236}">
                <a16:creationId xmlns:a16="http://schemas.microsoft.com/office/drawing/2014/main" id="{B3489F84-91F3-C5A6-C74C-DF1585A03F64}"/>
              </a:ext>
            </a:extLst>
          </p:cNvPr>
          <p:cNvPicPr/>
          <p:nvPr/>
        </p:nvPicPr>
        <p:blipFill rotWithShape="1">
          <a:blip r:embed="rId7" cstate="print">
            <a:extLst>
              <a:ext uri="{28A0092B-C50C-407E-A947-70E740481C1C}">
                <a14:useLocalDpi xmlns:a14="http://schemas.microsoft.com/office/drawing/2010/main" val="0"/>
              </a:ext>
            </a:extLst>
          </a:blip>
          <a:srcRect/>
          <a:stretch/>
        </p:blipFill>
        <p:spPr bwMode="auto">
          <a:xfrm>
            <a:off x="9635821" y="1155868"/>
            <a:ext cx="2044700" cy="360584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67562CD-72A8-728A-BFDC-978D9917E1A0}"/>
              </a:ext>
            </a:extLst>
          </p:cNvPr>
          <p:cNvSpPr txBox="1"/>
          <p:nvPr/>
        </p:nvSpPr>
        <p:spPr>
          <a:xfrm>
            <a:off x="9635820" y="4767045"/>
            <a:ext cx="2044699" cy="276999"/>
          </a:xfrm>
          <a:prstGeom prst="rect">
            <a:avLst/>
          </a:prstGeom>
          <a:noFill/>
        </p:spPr>
        <p:txBody>
          <a:bodyPr wrap="square" rtlCol="0">
            <a:spAutoFit/>
          </a:bodyPr>
          <a:lstStyle/>
          <a:p>
            <a:pPr algn="ctr"/>
            <a:r>
              <a:rPr lang="en-US" sz="1200" i="1" dirty="0">
                <a:latin typeface="Calibri" panose="020F0502020204030204" pitchFamily="34" charset="0"/>
              </a:rPr>
              <a:t>Forest </a:t>
            </a:r>
            <a:r>
              <a:rPr lang="en-US" sz="1200" i="1" dirty="0" err="1">
                <a:latin typeface="Calibri" panose="020F0502020204030204" pitchFamily="34" charset="0"/>
              </a:rPr>
              <a:t>Pawtuckett</a:t>
            </a:r>
            <a:r>
              <a:rPr lang="en-US" sz="1200" i="1" dirty="0">
                <a:latin typeface="Calibri" panose="020F0502020204030204" pitchFamily="34" charset="0"/>
              </a:rPr>
              <a:t> Clean Up</a:t>
            </a:r>
          </a:p>
        </p:txBody>
      </p:sp>
      <p:pic>
        <p:nvPicPr>
          <p:cNvPr id="11" name="Audio 10">
            <a:hlinkClick r:id="" action="ppaction://media"/>
            <a:extLst>
              <a:ext uri="{FF2B5EF4-FFF2-40B4-BE49-F238E27FC236}">
                <a16:creationId xmlns:a16="http://schemas.microsoft.com/office/drawing/2014/main" id="{2F81313D-606A-7C17-FFF9-E961395A7DB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309350"/>
      </p:ext>
    </p:extLst>
  </p:cSld>
  <p:clrMapOvr>
    <a:masterClrMapping/>
  </p:clrMapOvr>
  <mc:AlternateContent xmlns:mc="http://schemas.openxmlformats.org/markup-compatibility/2006" xmlns:p14="http://schemas.microsoft.com/office/powerpoint/2010/main">
    <mc:Choice Requires="p14">
      <p:transition spd="slow" p14:dur="2000" advTm="57304"/>
    </mc:Choice>
    <mc:Fallback xmlns="">
      <p:transition spd="slow" advTm="5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City of Charlotte 1">
      <a:dk1>
        <a:srgbClr val="000000"/>
      </a:dk1>
      <a:lt1>
        <a:srgbClr val="FFFFFF"/>
      </a:lt1>
      <a:dk2>
        <a:srgbClr val="24824B"/>
      </a:dk2>
      <a:lt2>
        <a:srgbClr val="D8D8D8"/>
      </a:lt2>
      <a:accent1>
        <a:srgbClr val="24824B"/>
      </a:accent1>
      <a:accent2>
        <a:srgbClr val="6FBE44"/>
      </a:accent2>
      <a:accent3>
        <a:srgbClr val="24824B"/>
      </a:accent3>
      <a:accent4>
        <a:srgbClr val="6C6C6C"/>
      </a:accent4>
      <a:accent5>
        <a:srgbClr val="AAD88F"/>
      </a:accent5>
      <a:accent6>
        <a:srgbClr val="BFBFBF"/>
      </a:accent6>
      <a:hlink>
        <a:srgbClr val="FFFFFF"/>
      </a:hlink>
      <a:folHlink>
        <a:srgbClr val="6FBE44"/>
      </a:folHlink>
    </a:clrScheme>
    <a:fontScheme name="Custom 1">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C_Powerpoint-template_12-21_ADA" id="{3F93AE73-7BA6-4B6D-9369-0168C91ABF18}" vid="{9BD53B26-8781-41C2-81EC-CF70E4C67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5D26EFACC9404EBAEF0947F7F57182" ma:contentTypeVersion="1" ma:contentTypeDescription="Create a new document." ma:contentTypeScope="" ma:versionID="9e65708b481d3cf1ef9f77c27788bbcb">
  <xsd:schema xmlns:xsd="http://www.w3.org/2001/XMLSchema" xmlns:xs="http://www.w3.org/2001/XMLSchema" xmlns:p="http://schemas.microsoft.com/office/2006/metadata/properties" xmlns:ns1="http://schemas.microsoft.com/sharepoint/v3" targetNamespace="http://schemas.microsoft.com/office/2006/metadata/properties" ma:root="true" ma:fieldsID="ded79842d4747cc85621c7c303666a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80F3CB-16E9-4891-9B78-82FDED57AE98}">
  <ds:schemaRefs>
    <ds:schemaRef ds:uri="http://schemas.microsoft.com/sharepoint/v3/contenttype/forms"/>
  </ds:schemaRefs>
</ds:datastoreItem>
</file>

<file path=customXml/itemProps2.xml><?xml version="1.0" encoding="utf-8"?>
<ds:datastoreItem xmlns:ds="http://schemas.openxmlformats.org/officeDocument/2006/customXml" ds:itemID="{6A17BE71-598A-498C-9E83-597638785DC7}">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D8B889C-A146-4FE5-BD52-20B31D180F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CoC_Powerpoint-template_2023 (2)</Template>
  <TotalTime>6917</TotalTime>
  <Words>2063</Words>
  <Application>Microsoft Office PowerPoint</Application>
  <PresentationFormat>Widescreen</PresentationFormat>
  <Paragraphs>216</Paragraphs>
  <Slides>11</Slides>
  <Notes>11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Century Gothic</vt:lpstr>
      <vt:lpstr>Open Sans</vt:lpstr>
      <vt:lpstr>Arial</vt:lpstr>
      <vt:lpstr>Cambria</vt:lpstr>
      <vt:lpstr>Proxima Nova Black</vt:lpstr>
      <vt:lpstr>Arial Rounded MT Bold</vt:lpstr>
      <vt:lpstr>Symbol</vt:lpstr>
      <vt:lpstr>Calibri</vt:lpstr>
      <vt:lpstr>Office Theme</vt:lpstr>
      <vt:lpstr>Neighborhood Matching Grants</vt:lpstr>
      <vt:lpstr>Agenda</vt:lpstr>
      <vt:lpstr>NMG Program Goals</vt:lpstr>
      <vt:lpstr>NMG: The Basics</vt:lpstr>
      <vt:lpstr>Who Can Apply?</vt:lpstr>
      <vt:lpstr>PowerPoint Presentation</vt:lpstr>
      <vt:lpstr>PowerPoint Presentation</vt:lpstr>
      <vt:lpstr>Ineligible Expenses</vt:lpstr>
      <vt:lpstr>Match Requirements</vt:lpstr>
      <vt:lpstr>PowerPoint Presentation</vt:lpstr>
      <vt:lpstr>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Neighborhood Matching Grants</dc:title>
  <dc:creator>Clare, Jackie</dc:creator>
  <cp:lastModifiedBy>Clare, Jackie</cp:lastModifiedBy>
  <cp:revision>38</cp:revision>
  <cp:lastPrinted>2024-04-22T21:00:39Z</cp:lastPrinted>
  <dcterms:created xsi:type="dcterms:W3CDTF">2024-04-02T14:05:37Z</dcterms:created>
  <dcterms:modified xsi:type="dcterms:W3CDTF">2024-05-21T16:15:40Z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0x0101005D5D26EFACC9404EBAEF0947F7F57182</vt:lpwstr>
  </property>
</Properties>
</file>