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885" r:id="rId2"/>
    <p:sldId id="1811" r:id="rId3"/>
    <p:sldId id="189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A23D5-9EDE-4B44-BEBC-9E4E0B10D878}" v="1" dt="2024-06-05T21:42:13.7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51944390343432E-2"/>
          <c:y val="1.9865279077877499E-2"/>
          <c:w val="0.89626740120382498"/>
          <c:h val="0.7386340693427306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'All Alts NPV Chart Data'!$B$2</c:f>
              <c:strCache>
                <c:ptCount val="1"/>
                <c:pt idx="0">
                  <c:v>Capital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'All Alts NPV Chart Data'!$A$3:$A$8</c:f>
              <c:strCache>
                <c:ptCount val="6"/>
                <c:pt idx="0">
                  <c:v>Alternative 1 
Convey Raw Wastewater to McDowell Creek WRF</c:v>
                </c:pt>
                <c:pt idx="1">
                  <c:v>Alternative 2 
Alternate Discharge Location of Treated Effluent to McDowell Creek</c:v>
                </c:pt>
                <c:pt idx="2">
                  <c:v>Alternative 3 
Increase the IBT Limit</c:v>
                </c:pt>
                <c:pt idx="3">
                  <c:v>Alternative 4 
Blend with Raw Water at Franklin WTP</c:v>
                </c:pt>
                <c:pt idx="4">
                  <c:v>Alternative 5 
Blend with Drinking Water</c:v>
                </c:pt>
                <c:pt idx="5">
                  <c:v>Alternative 6 
New Raw Water Source from Yadkin River Basin</c:v>
                </c:pt>
              </c:strCache>
            </c:strRef>
          </c:cat>
          <c:val>
            <c:numRef>
              <c:f>'All Alts NPV Chart Data'!$B$3:$B$8</c:f>
              <c:numCache>
                <c:formatCode>_("$"* #,##0_);_("$"* \(#,##0\);_("$"* "-"??_);_(@_)</c:formatCode>
                <c:ptCount val="6"/>
                <c:pt idx="0">
                  <c:v>673052665.77496445</c:v>
                </c:pt>
                <c:pt idx="1">
                  <c:v>524225150.23839653</c:v>
                </c:pt>
                <c:pt idx="2">
                  <c:v>8000000</c:v>
                </c:pt>
                <c:pt idx="3">
                  <c:v>620558429.1072284</c:v>
                </c:pt>
                <c:pt idx="4">
                  <c:v>664389454.46429956</c:v>
                </c:pt>
                <c:pt idx="5">
                  <c:v>680941248.2446506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C3-43B1-A0CF-485000A5434F}"/>
            </c:ext>
          </c:extLst>
        </c:ser>
        <c:ser>
          <c:idx val="1"/>
          <c:order val="1"/>
          <c:tx>
            <c:strRef>
              <c:f>'All Alts NPV Chart Data'!$C$2</c:f>
              <c:strCache>
                <c:ptCount val="1"/>
                <c:pt idx="0">
                  <c:v>O &amp; 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'All Alts NPV Chart Data'!$A$3:$A$8</c:f>
              <c:strCache>
                <c:ptCount val="6"/>
                <c:pt idx="0">
                  <c:v>Alternative 1 
Convey Raw Wastewater to McDowell Creek WRF</c:v>
                </c:pt>
                <c:pt idx="1">
                  <c:v>Alternative 2 
Alternate Discharge Location of Treated Effluent to McDowell Creek</c:v>
                </c:pt>
                <c:pt idx="2">
                  <c:v>Alternative 3 
Increase the IBT Limit</c:v>
                </c:pt>
                <c:pt idx="3">
                  <c:v>Alternative 4 
Blend with Raw Water at Franklin WTP</c:v>
                </c:pt>
                <c:pt idx="4">
                  <c:v>Alternative 5 
Blend with Drinking Water</c:v>
                </c:pt>
                <c:pt idx="5">
                  <c:v>Alternative 6 
New Raw Water Source from Yadkin River Basin</c:v>
                </c:pt>
              </c:strCache>
            </c:strRef>
          </c:cat>
          <c:val>
            <c:numRef>
              <c:f>'All Alts NPV Chart Data'!$C$3:$C$8</c:f>
              <c:numCache>
                <c:formatCode>_("$"* #,##0_);_("$"* \(#,##0\);_("$"* "-"??_);_(@_)</c:formatCode>
                <c:ptCount val="6"/>
                <c:pt idx="0">
                  <c:v>148202903.27092993</c:v>
                </c:pt>
                <c:pt idx="1">
                  <c:v>71539739.253541887</c:v>
                </c:pt>
                <c:pt idx="2">
                  <c:v>0</c:v>
                </c:pt>
                <c:pt idx="3">
                  <c:v>201261139.07075325</c:v>
                </c:pt>
                <c:pt idx="4">
                  <c:v>259559300.58314541</c:v>
                </c:pt>
                <c:pt idx="5">
                  <c:v>89945729.850733489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C3-43B1-A0CF-485000A5434F}"/>
            </c:ext>
          </c:extLst>
        </c:ser>
        <c:ser>
          <c:idx val="2"/>
          <c:order val="2"/>
          <c:tx>
            <c:strRef>
              <c:f>'All Alts NPV Chart Data'!$D$2</c:f>
              <c:strCache>
                <c:ptCount val="1"/>
                <c:pt idx="0">
                  <c:v>Refurbishment &amp; Replacement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'All Alts NPV Chart Data'!$A$3:$A$8</c:f>
              <c:strCache>
                <c:ptCount val="6"/>
                <c:pt idx="0">
                  <c:v>Alternative 1 
Convey Raw Wastewater to McDowell Creek WRF</c:v>
                </c:pt>
                <c:pt idx="1">
                  <c:v>Alternative 2 
Alternate Discharge Location of Treated Effluent to McDowell Creek</c:v>
                </c:pt>
                <c:pt idx="2">
                  <c:v>Alternative 3 
Increase the IBT Limit</c:v>
                </c:pt>
                <c:pt idx="3">
                  <c:v>Alternative 4 
Blend with Raw Water at Franklin WTP</c:v>
                </c:pt>
                <c:pt idx="4">
                  <c:v>Alternative 5 
Blend with Drinking Water</c:v>
                </c:pt>
                <c:pt idx="5">
                  <c:v>Alternative 6 
New Raw Water Source from Yadkin River Basin</c:v>
                </c:pt>
              </c:strCache>
            </c:strRef>
          </c:cat>
          <c:val>
            <c:numRef>
              <c:f>'All Alts NPV Chart Data'!$D$3:$D$8</c:f>
              <c:numCache>
                <c:formatCode>_("$"* #,##0_);_("$"* \(#,##0\);_("$"* "-"??_);_(@_)</c:formatCode>
                <c:ptCount val="6"/>
                <c:pt idx="0">
                  <c:v>25993360.7457259</c:v>
                </c:pt>
                <c:pt idx="1">
                  <c:v>25550279.271741375</c:v>
                </c:pt>
                <c:pt idx="2">
                  <c:v>0</c:v>
                </c:pt>
                <c:pt idx="3">
                  <c:v>22461712.305049814</c:v>
                </c:pt>
                <c:pt idx="4">
                  <c:v>15522133.999323294</c:v>
                </c:pt>
                <c:pt idx="5">
                  <c:v>56872443.217309654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C3-43B1-A0CF-485000A543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4523048"/>
        <c:axId val="1"/>
      </c:barChart>
      <c:catAx>
        <c:axId val="484523048"/>
        <c:scaling>
          <c:orientation val="minMax"/>
        </c:scaling>
        <c:delete val="0"/>
        <c:axPos val="b"/>
        <c:numFmt formatCode="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Proxima Nova Cond Medium" panose="020B0604020202020204" charset="0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Proxima Nova Cond Medium" panose="020B0604020202020204" charset="0"/>
                <a:ea typeface="+mn-ea"/>
                <a:cs typeface="+mn-cs"/>
              </a:defRPr>
            </a:pPr>
            <a:endParaRPr lang="en-US"/>
          </a:p>
        </c:txPr>
        <c:crossAx val="484523048"/>
        <c:crosses val="autoZero"/>
        <c:crossBetween val="between"/>
        <c:majorUnit val="200000000"/>
        <c:dispUnits>
          <c:builtInUnit val="millions"/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47134089429327"/>
          <c:y val="0.9345225094633467"/>
          <c:w val="0.39098062184343774"/>
          <c:h val="4.88108269945956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Proxima Nova Cond Medium" panose="020B060402020202020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0.36655</cdr:x>
      <cdr:y>0.34522</cdr:y>
    </cdr:from>
    <cdr:to>
      <cdr:x>0.51839</cdr:x>
      <cdr:y>0.85241</cdr:y>
    </cdr:to>
    <cdr:sp macro="" textlink="">
      <cdr:nvSpPr>
        <cdr:cNvPr id="2" name="Rectangle: Rounded Corners 1">
          <a:extLst xmlns:a="http://schemas.openxmlformats.org/drawingml/2006/main">
            <a:ext uri="{FF2B5EF4-FFF2-40B4-BE49-F238E27FC236}">
              <a16:creationId xmlns:a16="http://schemas.microsoft.com/office/drawing/2014/main" id="{AF854629-2F3F-416C-8E08-06815FAF91E1}"/>
            </a:ext>
          </a:extLst>
        </cdr:cNvPr>
        <cdr:cNvSpPr/>
      </cdr:nvSpPr>
      <cdr:spPr bwMode="auto">
        <a:xfrm xmlns:a="http://schemas.openxmlformats.org/drawingml/2006/main">
          <a:off x="3721837" y="1841427"/>
          <a:ext cx="1541721" cy="2705330"/>
        </a:xfrm>
        <a:prstGeom xmlns:a="http://schemas.openxmlformats.org/drawingml/2006/main" prst="roundRect">
          <a:avLst>
            <a:gd name="adj" fmla="val 13105"/>
          </a:avLst>
        </a:prstGeom>
        <a:noFill xmlns:a="http://schemas.openxmlformats.org/drawingml/2006/main"/>
        <a:ln xmlns:a="http://schemas.openxmlformats.org/drawingml/2006/main" w="19050" cap="flat" cmpd="sng" algn="ctr">
          <a:solidFill>
            <a:schemeClr val="accent1"/>
          </a:solidFill>
          <a:prstDash val="sysDash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68580" tIns="34290" rIns="68580" bIns="34290" numCol="1" rtlCol="0" anchor="t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defTabSz="685800" fontAlgn="base">
            <a:spcBef>
              <a:spcPct val="0"/>
            </a:spcBef>
            <a:spcAft>
              <a:spcPct val="0"/>
            </a:spcAft>
          </a:pPr>
          <a:endParaRPr lang="en-US" sz="1350">
            <a:latin typeface="Arial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D9A7C-1C21-49E8-B512-0E4C513EFA8C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4DA55-9731-4971-91CC-7781FDF52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89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r>
              <a:rPr lang="en-US"/>
              <a:t>Ron Hargrove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02321E-D08A-4D54-A094-5B2719DD99F4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4219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alternatives require significant capital &amp; time to build</a:t>
            </a:r>
          </a:p>
          <a:p>
            <a:r>
              <a:rPr lang="en-US" dirty="0"/>
              <a:t>Requesting a higher IBT limit is significantly cheaper &amp; does not require construction, risk with opposition bringing potential lawsuits causing delays</a:t>
            </a:r>
          </a:p>
          <a:p>
            <a:r>
              <a:rPr lang="en-US" sz="1200" dirty="0">
                <a:solidFill>
                  <a:schemeClr val="accent1"/>
                </a:solidFill>
                <a:latin typeface="Proxima Nova Cond Medium"/>
              </a:rPr>
              <a:t>Costs from </a:t>
            </a:r>
            <a:r>
              <a:rPr lang="en-US" sz="1200" i="1" dirty="0">
                <a:solidFill>
                  <a:schemeClr val="accent1"/>
                </a:solidFill>
                <a:latin typeface="Proxima Nova Cond Medium"/>
              </a:rPr>
              <a:t>TM-8 Mallard Creek IBT Strategy</a:t>
            </a:r>
            <a:r>
              <a:rPr lang="en-US" sz="1200" dirty="0">
                <a:solidFill>
                  <a:schemeClr val="accent1"/>
                </a:solidFill>
                <a:latin typeface="Proxima Nova Cond Medium"/>
              </a:rPr>
              <a:t> dated June 17, 2021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02321E-D08A-4D54-A094-5B2719DD99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9646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r>
              <a:rPr lang="en-US"/>
              <a:t>Ron Hargrove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66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02321E-D08A-4D54-A094-5B2719DD99F4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666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7029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BFA630B-EE93-4ECA-8672-F06F4700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" y="0"/>
            <a:ext cx="1219081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894F78-8F46-43DF-9D1E-F0E280325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3345" y="1944883"/>
            <a:ext cx="9144000" cy="2499587"/>
          </a:xfrm>
        </p:spPr>
        <p:txBody>
          <a:bodyPr anchor="b">
            <a:noAutofit/>
          </a:bodyPr>
          <a:lstStyle>
            <a:lvl1pPr algn="l">
              <a:defRPr sz="8800" b="1" baseline="0">
                <a:solidFill>
                  <a:schemeClr val="tx1"/>
                </a:solidFill>
                <a:latin typeface="Proxima Nova Black" panose="02000506030000020004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C17EDF-E4F5-4B1C-ACD2-9522543765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345" y="4431895"/>
            <a:ext cx="9144000" cy="1655762"/>
          </a:xfrm>
        </p:spPr>
        <p:txBody>
          <a:bodyPr/>
          <a:lstStyle>
            <a:lvl1pPr marL="0" indent="0" algn="l">
              <a:buNone/>
              <a:defRPr sz="2400" b="1" cap="all" spc="100" baseline="0">
                <a:solidFill>
                  <a:schemeClr val="accent2"/>
                </a:solidFill>
                <a:latin typeface="Proxima Nova Extrabold" panose="02000506030000020004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C30FF-3DA9-49B6-A86A-F68EF8FBA4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53500" y="577237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trike="noStrike" spc="100" baseline="0">
                <a:solidFill>
                  <a:schemeClr val="tx2"/>
                </a:solidFill>
                <a:latin typeface="Proxima Nova Black" panose="02000506030000020004" pitchFamily="50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31606-BA44-4B88-9070-92527B86E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1440-8A38-4B35-B518-E5BA39D38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802CA50-3C57-4184-BC73-C4E66ABEED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5BA3B3-0D1A-45C4-880A-3C6143D3AF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91440-8A38-4B35-B518-E5BA39D385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927903F-950A-4C8F-882C-683812348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7291" y="965553"/>
            <a:ext cx="6757416" cy="362844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5721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98B57-D4E7-4901-91EA-CE697A2E4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ABE8DC-3DCF-4237-BB35-8388B443AE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91440-8A38-4B35-B518-E5BA39D3850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AEB322-85D7-4D50-984C-254E90E15B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" y="0"/>
            <a:ext cx="121908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008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E5CF7-0100-4F76-B357-49A6092F8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6512B1-C05A-4A19-8C82-351AC058AB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91440-8A38-4B35-B518-E5BA39D3850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D97CC9-A616-4C18-A1B0-B87AF59DF8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" y="0"/>
            <a:ext cx="121908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82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9287E-8AE0-405A-94AF-88234714E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Proxima Nova Black" panose="02000506030000020004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3B8EE-D964-413B-842A-431A78C3DE0D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28600" indent="-228600">
              <a:buClr>
                <a:schemeClr val="accent2"/>
              </a:buClr>
              <a:buFont typeface="Proxima Nova Black" panose="02000506030000020004" pitchFamily="50" charset="0"/>
              <a:buChar char="⊲"/>
              <a:defRPr>
                <a:latin typeface="Proxima Nova Black" panose="02000506030000020004" pitchFamily="50" charset="0"/>
              </a:defRPr>
            </a:lvl1pPr>
            <a:lvl2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2pPr>
            <a:lvl3pPr>
              <a:defRPr i="1">
                <a:latin typeface="Cambria" panose="02040503050406030204" pitchFamily="18" charset="0"/>
                <a:ea typeface="Cambria" panose="02040503050406030204" pitchFamily="18" charset="0"/>
              </a:defRPr>
            </a:lvl3pPr>
            <a:lvl4pPr>
              <a:defRPr sz="1600">
                <a:latin typeface="Cambria" panose="02040503050406030204" pitchFamily="18" charset="0"/>
                <a:ea typeface="Cambria" panose="02040503050406030204" pitchFamily="18" charset="0"/>
              </a:defRPr>
            </a:lvl4pPr>
            <a:lvl5pPr>
              <a:defRPr>
                <a:latin typeface="Proxima Nova Cond Medium" panose="02000506030000020004" pitchFamily="50" charset="0"/>
              </a:defRPr>
            </a:lvl5pPr>
          </a:lstStyle>
          <a:p>
            <a:pPr lvl="0"/>
            <a:r>
              <a:rPr lang="en-US"/>
              <a:t>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FAD1910-38B7-4A9F-8E9C-E4AA000799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02930" y="6558742"/>
            <a:ext cx="2450869" cy="299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Proxima Nova Black" panose="02000506030000020004" pitchFamily="50" charset="0"/>
              </a:defRPr>
            </a:lvl1pPr>
          </a:lstStyle>
          <a:p>
            <a:fld id="{BF891440-8A38-4B35-B518-E5BA39D385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26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7BEC5-E317-4F07-BEE8-61051D7AF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  <a:latin typeface="Proxima Nova Black" panose="02000506030000020004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87CD1D-A1B3-4951-9FE7-4E29D6A66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6E7CF-7C13-4FC9-B57C-2F6C9614C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1440-8A38-4B35-B518-E5BA39D38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51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425E0-0C8F-4431-B566-3F6523B84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52758-C838-4BED-8F9F-6D3758C59B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DBAB81-1B52-4313-A428-6C36EA01E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14A1E-A797-4F0F-98FD-B351848C6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1440-8A38-4B35-B518-E5BA39D38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08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6DADB-6855-463E-94A1-B32F5B386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D7B68-A636-45CE-8D68-084AC2254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7CE095-9BC3-42DC-8420-FF6F06B5F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C149C2-0F02-4EA0-9EE9-34C40B4DD2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5819CF-C9F9-4127-9E04-3CCA2B3DCD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46E973-5451-4406-9F46-EEB56BF2B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1440-8A38-4B35-B518-E5BA39D38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6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0C25E-64F4-4593-98DC-50D24E493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AEE4B8-B975-4E89-80E0-8769854C0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1440-8A38-4B35-B518-E5BA39D38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59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799A520-E915-4FFC-BCF5-AE7BC5340F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A407D-EFFC-4EC8-AAE0-6476C7DB5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1440-8A38-4B35-B518-E5BA39D3850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1DBD644A-4712-4EDC-8707-C8BB881395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121386" y="1063844"/>
            <a:ext cx="4419878" cy="4419878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3200" baseline="-25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B242A47-D283-44F8-9DA9-B3085595D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1365" y="1063844"/>
            <a:ext cx="4549941" cy="362844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101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A122D-E860-4081-ABC4-EE5D4DA49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34071-1D48-47FE-A284-089A8F252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6116A-57E2-49F4-B01F-14A233023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285750" indent="-285750">
              <a:buFont typeface="Proxima Nova Black" panose="02000506030000020004" pitchFamily="50" charset="0"/>
              <a:buChar char="⊲"/>
              <a:defRPr sz="2800"/>
            </a:lvl1pPr>
            <a:lvl2pPr marL="742950" indent="-285750">
              <a:buFont typeface="Arial" panose="020B0604020202020204" pitchFamily="34" charset="0"/>
              <a:buChar char="•"/>
              <a:defRPr sz="2400"/>
            </a:lvl2pPr>
            <a:lvl3pPr marL="1085850" indent="-171450">
              <a:buFont typeface="Arial" panose="020B0604020202020204" pitchFamily="34" charset="0"/>
              <a:buChar char="•"/>
              <a:defRPr sz="1600" i="1"/>
            </a:lvl3pPr>
            <a:lvl4pPr marL="1543050" indent="-171450">
              <a:buFont typeface="Arial" panose="020B0604020202020204" pitchFamily="34" charset="0"/>
              <a:buChar char="•"/>
              <a:defRPr sz="16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 sz="2000"/>
              <a:t>Third Level</a:t>
            </a:r>
          </a:p>
          <a:p>
            <a:pPr lvl="3"/>
            <a:r>
              <a:rPr lang="en-US" sz="1600"/>
              <a:t>Fourth Level</a:t>
            </a:r>
            <a:endParaRPr lang="en-US"/>
          </a:p>
          <a:p>
            <a:pPr lvl="1"/>
            <a:endParaRPr lang="en-US" err="1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FBCD4-6353-44E7-9D82-6D2809A0B1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59BC7-B817-4E90-AD26-0540DAC31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9174D-BE95-40BD-B3C3-8D7B16CFC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1440-8A38-4B35-B518-E5BA39D38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23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02C588-0A42-450A-94C5-12B57A0DE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309360" y="0"/>
            <a:ext cx="5882640" cy="6525592"/>
          </a:xfrm>
        </p:spPr>
        <p:txBody>
          <a:bodyPr/>
          <a:lstStyle>
            <a:lvl1pPr marL="0" indent="0">
              <a:buNone/>
              <a:defRPr sz="3200" baseline="-25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4B76C5-55E3-49E1-98DE-4EE4B73DF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064029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73A275-6B3C-488D-A63F-71F833896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729047"/>
            <a:ext cx="4355667" cy="4139941"/>
          </a:xfrm>
        </p:spPr>
        <p:txBody>
          <a:bodyPr>
            <a:normAutofit/>
          </a:bodyPr>
          <a:lstStyle>
            <a:lvl1pPr marL="285750" indent="-285750">
              <a:buFont typeface="Proxima Nova Black" panose="02000506030000020004" pitchFamily="50" charset="0"/>
              <a:buChar char="⊲"/>
              <a:defRPr sz="2800"/>
            </a:lvl1pPr>
            <a:lvl2pPr marL="742950" indent="-285750">
              <a:buFont typeface="Arial" panose="020B0604020202020204" pitchFamily="34" charset="0"/>
              <a:buChar char="•"/>
              <a:defRPr sz="24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657350" indent="-285750">
              <a:buFont typeface="Arial" panose="020B0604020202020204" pitchFamily="34" charset="0"/>
              <a:buChar char="•"/>
              <a:defRPr sz="16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 sz="2400"/>
              <a:t>Second Level</a:t>
            </a:r>
          </a:p>
          <a:p>
            <a:pPr lvl="2"/>
            <a:r>
              <a:rPr lang="en-US" sz="2000"/>
              <a:t>Third Level</a:t>
            </a:r>
          </a:p>
          <a:p>
            <a:pPr lvl="3"/>
            <a:r>
              <a:rPr lang="en-US" sz="1600"/>
              <a:t>Fourth Level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2A9AE4-2E97-48CA-BD43-2C4D1B177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1440-8A38-4B35-B518-E5BA39D38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4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0B70728-5497-46F0-B921-7B44FE90437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" y="0"/>
            <a:ext cx="12180722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503EF7-CA88-470A-B424-032AD701B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89903-5989-4481-B109-6844CB518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1D17A-5D80-419D-A73B-2068644559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02930" y="6558742"/>
            <a:ext cx="2450869" cy="299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Proxima Nova Black" panose="02000506030000020004" pitchFamily="50" charset="0"/>
              </a:defRPr>
            </a:lvl1pPr>
          </a:lstStyle>
          <a:p>
            <a:fld id="{BF891440-8A38-4B35-B518-E5BA39D385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81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Proxima Nova Black" panose="02000506030000020004" pitchFamily="50" charset="0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Proxima Nova Black" panose="02000506030000020004" pitchFamily="50" charset="0"/>
        <a:buChar char="⊲"/>
        <a:defRPr sz="2800" kern="1200">
          <a:solidFill>
            <a:schemeClr val="tx1"/>
          </a:solidFill>
          <a:latin typeface="Proxima Nova Black" panose="0200050603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i="1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roxima Nova Semibold" panose="0200050603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C9555-36AB-3C32-ED66-5B37B5262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Proxima Nova Black"/>
              </a:rPr>
              <a:t>What alternatives are being considered?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1740F4-2E8B-2BD3-C0BE-A48A5A9BAE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22CA4-3CD9-C5B2-9885-0D33BEEEA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891440-8A38-4B35-B518-E5BA39D3850D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Black" panose="02000506030000020004" pitchFamily="50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roxima Nova Black" panose="02000506030000020004" pitchFamily="50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2722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61551-CEF2-4CEC-A654-9BFB0F3A1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775" y="85725"/>
            <a:ext cx="10515600" cy="1325563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IBT Alternative Selection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84B65-316C-4029-A1E1-D82468736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891440-8A38-4B35-B518-E5BA39D3850D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Black" panose="02000506030000020004" pitchFamily="50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roxima Nova Black" panose="02000506030000020004" pitchFamily="50" charset="0"/>
              <a:ea typeface="+mn-ea"/>
              <a:cs typeface="+mn-cs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2EED781-FE3B-402D-B344-A108546EFAD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09651" y="1114424"/>
          <a:ext cx="10153649" cy="5334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E0F6F71-51D3-4490-A92C-B3B80AB43F5D}"/>
              </a:ext>
            </a:extLst>
          </p:cNvPr>
          <p:cNvSpPr txBox="1"/>
          <p:nvPr/>
        </p:nvSpPr>
        <p:spPr>
          <a:xfrm rot="16200000">
            <a:off x="276790" y="3209947"/>
            <a:ext cx="104584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Cond Medium" panose="020B0604020202020204" charset="0"/>
                <a:ea typeface="+mn-ea"/>
                <a:cs typeface="Calibri" panose="020F0502020204030204" pitchFamily="34" charset="0"/>
              </a:rPr>
              <a:t>Millions*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CFF9E36F-226A-4181-B792-4C2681D3A0CE}"/>
              </a:ext>
            </a:extLst>
          </p:cNvPr>
          <p:cNvSpPr txBox="1"/>
          <p:nvPr/>
        </p:nvSpPr>
        <p:spPr>
          <a:xfrm>
            <a:off x="8188118" y="81766"/>
            <a:ext cx="3874684" cy="972138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D8FC2"/>
                </a:solidFill>
                <a:effectLst/>
                <a:uLnTx/>
                <a:uFillTx/>
                <a:latin typeface="Proxima Nova Cond Medium"/>
                <a:ea typeface="+mn-ea"/>
                <a:cs typeface="+mn-cs"/>
              </a:rPr>
              <a:t>Infrastructure Alternatives (1, 2, 4, 5, and 6) are much more expensive and have lengthy implementation schedules or significant regulatory hurdles that increase risk of exceeding IBT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D8FC2"/>
              </a:solidFill>
              <a:effectLst/>
              <a:uLnTx/>
              <a:uFillTx/>
              <a:latin typeface="Proxima Nova Cond Medium" panose="020B0604020202020204" charset="0"/>
              <a:ea typeface="+mn-ea"/>
              <a:cs typeface="+mn-cs"/>
            </a:endParaRP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96162E37-9F5D-42C3-9915-79D75D40C9B9}"/>
              </a:ext>
            </a:extLst>
          </p:cNvPr>
          <p:cNvSpPr txBox="1"/>
          <p:nvPr/>
        </p:nvSpPr>
        <p:spPr>
          <a:xfrm>
            <a:off x="4791809" y="3320618"/>
            <a:ext cx="1457768" cy="1597369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D8FC2"/>
                </a:solidFill>
                <a:effectLst/>
                <a:uLnTx/>
                <a:uFillTx/>
                <a:latin typeface="Proxima Nova Extrabold"/>
                <a:ea typeface="+mn-ea"/>
                <a:cs typeface="+mn-cs"/>
              </a:rPr>
              <a:t>Increasing IBT limit is substantially less expensive, and lower impacts to rate payers than other alternatives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D8FC2"/>
              </a:solidFill>
              <a:effectLst/>
              <a:uLnTx/>
              <a:uFillTx/>
              <a:latin typeface="Proxima Nova Extrabold" panose="020B0604020202020204" charset="0"/>
              <a:ea typeface="+mn-ea"/>
              <a:cs typeface="+mn-cs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E51E0E22-EA1B-6CB5-090A-FC05145D4AC7}"/>
              </a:ext>
            </a:extLst>
          </p:cNvPr>
          <p:cNvSpPr txBox="1"/>
          <p:nvPr/>
        </p:nvSpPr>
        <p:spPr>
          <a:xfrm>
            <a:off x="1700464" y="6263413"/>
            <a:ext cx="1547833" cy="16011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D8FC2"/>
                </a:solidFill>
                <a:effectLst/>
                <a:uLnTx/>
                <a:uFillTx/>
                <a:latin typeface="Proxima Nova Cond Medium"/>
                <a:ea typeface="+mn-ea"/>
                <a:cs typeface="+mn-cs"/>
              </a:rPr>
              <a:t>*Costs are 2020 dollars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2D8FC2"/>
              </a:solidFill>
              <a:effectLst/>
              <a:uLnTx/>
              <a:uFillTx/>
              <a:latin typeface="Proxima Nova Cond Medium" panose="020B060402020202020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2461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61551-CEF2-4CEC-A654-9BFB0F3A1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775" y="85725"/>
            <a:ext cx="10515600" cy="1325563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Preliminary Alternatives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84B65-316C-4029-A1E1-D82468736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891440-8A38-4B35-B518-E5BA39D3850D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Black" panose="02000506030000020004" pitchFamily="50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roxima Nova Black" panose="02000506030000020004" pitchFamily="50" charset="0"/>
              <a:ea typeface="+mn-ea"/>
              <a:cs typeface="+mn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67EC12F-98AF-4E82-8408-D675A7382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322" y="1370283"/>
            <a:ext cx="10515600" cy="4415687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/>
              <a:t>Alternative Categories Being Considered</a:t>
            </a:r>
          </a:p>
          <a:p>
            <a:pPr lvl="1"/>
            <a:r>
              <a:rPr lang="en-US">
                <a:latin typeface="Proxima Nova Semibold" panose="020B0604020202020204" charset="0"/>
              </a:rPr>
              <a:t>Pump wastewater back to the Catawba Basin</a:t>
            </a:r>
          </a:p>
          <a:p>
            <a:pPr lvl="1"/>
            <a:r>
              <a:rPr lang="en-US">
                <a:latin typeface="Proxima Nova Semibold" panose="020B0604020202020204" charset="0"/>
              </a:rPr>
              <a:t>Water reuse options</a:t>
            </a:r>
          </a:p>
          <a:p>
            <a:pPr lvl="1"/>
            <a:r>
              <a:rPr lang="en-US">
                <a:latin typeface="Proxima Nova Semibold" panose="020B0604020202020204" charset="0"/>
              </a:rPr>
              <a:t>New water sources in the Yadkin Basin</a:t>
            </a:r>
          </a:p>
          <a:p>
            <a:pPr lvl="1"/>
            <a:r>
              <a:rPr lang="en-US">
                <a:latin typeface="Proxima Nova Semibold" panose="020B0604020202020204" charset="0"/>
              </a:rPr>
              <a:t>Increase existing IBT through modification</a:t>
            </a:r>
          </a:p>
          <a:p>
            <a:r>
              <a:rPr lang="en-US"/>
              <a:t>Alternatives Evaluation Criteria</a:t>
            </a:r>
          </a:p>
          <a:p>
            <a:pPr lvl="1"/>
            <a:r>
              <a:rPr lang="en-US">
                <a:latin typeface="Proxima Nova Semibold"/>
                <a:ea typeface="Cambria"/>
              </a:rPr>
              <a:t>Capital costs</a:t>
            </a:r>
            <a:endParaRPr lang="en-US">
              <a:latin typeface="Proxima Nova Semibold" panose="020B0604020202020204" charset="0"/>
            </a:endParaRPr>
          </a:p>
          <a:p>
            <a:pPr lvl="1"/>
            <a:r>
              <a:rPr lang="en-US">
                <a:latin typeface="Proxima Nova Semibold" panose="020B0604020202020204" charset="0"/>
              </a:rPr>
              <a:t>Schedule</a:t>
            </a:r>
          </a:p>
          <a:p>
            <a:pPr lvl="1"/>
            <a:r>
              <a:rPr lang="en-US">
                <a:latin typeface="Proxima Nova Semibold"/>
                <a:ea typeface="Cambria"/>
              </a:rPr>
              <a:t>O&amp;M costs</a:t>
            </a:r>
            <a:endParaRPr lang="en-US">
              <a:latin typeface="Proxima Nova Semibold" panose="020B0604020202020204" charset="0"/>
            </a:endParaRPr>
          </a:p>
          <a:p>
            <a:pPr lvl="1"/>
            <a:r>
              <a:rPr lang="en-US">
                <a:latin typeface="Proxima Nova Semibold" panose="020B0604020202020204" charset="0"/>
              </a:rPr>
              <a:t>Benefits/risks</a:t>
            </a:r>
          </a:p>
          <a:p>
            <a:pPr lvl="1"/>
            <a:r>
              <a:rPr lang="en-US">
                <a:latin typeface="Proxima Nova Semibold"/>
                <a:ea typeface="Cambria"/>
              </a:rPr>
              <a:t>Environmental factors</a:t>
            </a:r>
            <a:endParaRPr lang="en-US">
              <a:latin typeface="Proxima Nova Semibold" panose="020B0604020202020204" charset="0"/>
            </a:endParaRPr>
          </a:p>
          <a:p>
            <a:pPr lvl="1"/>
            <a:r>
              <a:rPr lang="en-US">
                <a:latin typeface="Proxima Nova Semibold" panose="020B0604020202020204" charset="0"/>
              </a:rPr>
              <a:t>Construction feasibility</a:t>
            </a:r>
          </a:p>
          <a:p>
            <a:r>
              <a:rPr lang="en-US">
                <a:latin typeface="Proxima Nova Black"/>
              </a:rPr>
              <a:t>Actionable alternatives raised during scoping will be considered </a:t>
            </a:r>
            <a:endParaRPr lang="en-US"/>
          </a:p>
          <a:p>
            <a:r>
              <a:rPr lang="en-US">
                <a:latin typeface="Proxima Nova Black"/>
              </a:rPr>
              <a:t>Further refinement during EIS</a:t>
            </a:r>
            <a:endParaRPr lang="en-US"/>
          </a:p>
          <a:p>
            <a:pPr lvl="1"/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FA54393-7B57-06A1-09C0-042D471AF672}"/>
              </a:ext>
            </a:extLst>
          </p:cNvPr>
          <p:cNvSpPr txBox="1">
            <a:spLocks/>
          </p:cNvSpPr>
          <p:nvPr/>
        </p:nvSpPr>
        <p:spPr>
          <a:xfrm>
            <a:off x="3780890" y="6558742"/>
            <a:ext cx="8411110" cy="299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Proxima Nova Black" panose="02000506030000020004" pitchFamily="50" charset="0"/>
              <a:buNone/>
              <a:defRPr sz="2400" b="1" kern="1200" cap="all" spc="100" baseline="0">
                <a:solidFill>
                  <a:schemeClr val="accent2"/>
                </a:solidFill>
                <a:latin typeface="Proxima Nova Extrabold" panose="02000506030000020004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i="1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 Semibold" panose="02000506030000020004" pitchFamily="50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5596"/>
              </a:buClr>
              <a:buSzTx/>
              <a:buFont typeface="Proxima Nova Black" panose="02000506030000020004" pitchFamily="50" charset="0"/>
              <a:buNone/>
              <a:tabLst/>
              <a:defRPr/>
            </a:pPr>
            <a:r>
              <a:rPr kumimoji="0" lang="en-US" sz="1200" b="0" i="0" u="none" strike="noStrike" kern="1200" cap="all" spc="10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Proxima Nova Black" panose="020B0604020202020204" charset="0"/>
                <a:ea typeface="+mn-ea"/>
                <a:cs typeface="+mn-cs"/>
              </a:rPr>
              <a:t>Submit questions &amp; comments to: </a:t>
            </a:r>
            <a:r>
              <a:rPr kumimoji="0" lang="en-US" sz="1200" b="0" i="0" u="none" strike="noStrike" kern="1200" cap="none" spc="10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Proxima Nova Black" panose="020B0604020202020204" charset="0"/>
                <a:ea typeface="+mn-ea"/>
                <a:cs typeface="+mn-cs"/>
              </a:rPr>
              <a:t>IBTProject@charlottenc.gov</a:t>
            </a:r>
          </a:p>
        </p:txBody>
      </p:sp>
    </p:spTree>
    <p:extLst>
      <p:ext uri="{BB962C8B-B14F-4D97-AF65-F5344CB8AC3E}">
        <p14:creationId xmlns:p14="http://schemas.microsoft.com/office/powerpoint/2010/main" val="69235638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harlotte Water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2D8FC2"/>
      </a:accent1>
      <a:accent2>
        <a:srgbClr val="005596"/>
      </a:accent2>
      <a:accent3>
        <a:srgbClr val="0C1C35"/>
      </a:accent3>
      <a:accent4>
        <a:srgbClr val="6FBE44"/>
      </a:accent4>
      <a:accent5>
        <a:srgbClr val="9FA1A4"/>
      </a:accent5>
      <a:accent6>
        <a:srgbClr val="59489F"/>
      </a:accent6>
      <a:hlink>
        <a:srgbClr val="02508E"/>
      </a:hlink>
      <a:folHlink>
        <a:srgbClr val="59489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TW 2020 Powerpoint" id="{D65E96A3-54A4-40A7-9386-DB15F6B73EBA}" vid="{CC2533AA-E455-423D-B490-6D9C9260A8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187</Words>
  <Application>Microsoft Office PowerPoint</Application>
  <PresentationFormat>Widescreen</PresentationFormat>
  <Paragraphs>33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Cambria</vt:lpstr>
      <vt:lpstr>Proxima Nova Black</vt:lpstr>
      <vt:lpstr>Proxima Nova Cond Medium</vt:lpstr>
      <vt:lpstr>Proxima Nova Extrabold</vt:lpstr>
      <vt:lpstr>Proxima Nova Semibold</vt:lpstr>
      <vt:lpstr>1_Office Theme</vt:lpstr>
      <vt:lpstr>What alternatives are being considered?</vt:lpstr>
      <vt:lpstr>IBT Alternative Selection</vt:lpstr>
      <vt:lpstr>Preliminary Alternatives</vt:lpstr>
    </vt:vector>
  </TitlesOfParts>
  <Company>City of Charlotte, 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IBT Alternative Selection</dc:title>
  <dc:creator>Hargrove, Ronald</dc:creator>
  <cp:lastModifiedBy>Hargrove, Ronald</cp:lastModifiedBy>
  <cp:revision>2</cp:revision>
  <dcterms:created xsi:type="dcterms:W3CDTF">2024-06-05T21:37:41Z</dcterms:created>
  <dcterms:modified xsi:type="dcterms:W3CDTF">2024-06-10T14:44:31Z</dcterms:modified>
</cp:coreProperties>
</file>